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4"/>
  </p:notesMasterIdLst>
  <p:sldIdLst>
    <p:sldId id="256" r:id="rId2"/>
    <p:sldId id="302" r:id="rId3"/>
    <p:sldId id="301" r:id="rId4"/>
    <p:sldId id="303" r:id="rId5"/>
    <p:sldId id="304" r:id="rId6"/>
    <p:sldId id="305" r:id="rId7"/>
    <p:sldId id="306" r:id="rId8"/>
    <p:sldId id="308" r:id="rId9"/>
    <p:sldId id="310" r:id="rId10"/>
    <p:sldId id="311" r:id="rId11"/>
    <p:sldId id="312" r:id="rId12"/>
    <p:sldId id="307" r:id="rId13"/>
    <p:sldId id="309" r:id="rId14"/>
    <p:sldId id="319" r:id="rId15"/>
    <p:sldId id="315" r:id="rId16"/>
    <p:sldId id="317" r:id="rId17"/>
    <p:sldId id="313" r:id="rId18"/>
    <p:sldId id="318" r:id="rId19"/>
    <p:sldId id="314" r:id="rId20"/>
    <p:sldId id="316" r:id="rId21"/>
    <p:sldId id="262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942"/>
    <a:srgbClr val="192420"/>
    <a:srgbClr val="FEE6E3"/>
    <a:srgbClr val="EAECEF"/>
    <a:srgbClr val="DDE2E2"/>
    <a:srgbClr val="211006"/>
    <a:srgbClr val="FFECE4"/>
    <a:srgbClr val="000000"/>
    <a:srgbClr val="EEF1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6"/>
    <p:restoredTop sz="94694"/>
  </p:normalViewPr>
  <p:slideViewPr>
    <p:cSldViewPr snapToGrid="0" snapToObjects="1">
      <p:cViewPr varScale="1">
        <p:scale>
          <a:sx n="106" d="100"/>
          <a:sy n="106" d="100"/>
        </p:scale>
        <p:origin x="20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3918D-BBFB-4B48-8271-28671E1A7E58}" type="datetimeFigureOut">
              <a:rPr lang="en-US" smtClean="0"/>
              <a:t>7/6/20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6A86A-7E4A-3C48-B2A1-2DF2756BB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4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6GBNqzdd_fI?utm_source=unsplash&amp;utm_medium=referral&amp;utm_content=creditCopyText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?utm_source=unsplash&amp;utm_medium=referral&amp;utm_content=creditCopyText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21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76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library(</a:t>
            </a:r>
            <a:r>
              <a:rPr lang="en-US" dirty="0" err="1"/>
              <a:t>tidyverse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set.seed</a:t>
            </a:r>
            <a:r>
              <a:rPr lang="en-US" dirty="0"/>
              <a:t>(843)</a:t>
            </a:r>
          </a:p>
          <a:p>
            <a:r>
              <a:rPr lang="en-US" dirty="0" err="1"/>
              <a:t>df</a:t>
            </a:r>
            <a:r>
              <a:rPr lang="en-US" dirty="0"/>
              <a:t> &lt;- </a:t>
            </a:r>
            <a:r>
              <a:rPr lang="en-US" dirty="0" err="1"/>
              <a:t>data_frame</a:t>
            </a:r>
            <a:r>
              <a:rPr lang="en-US" dirty="0"/>
              <a:t>(</a:t>
            </a:r>
          </a:p>
          <a:p>
            <a:r>
              <a:rPr lang="en-US" dirty="0"/>
              <a:t>  x1 = </a:t>
            </a:r>
            <a:r>
              <a:rPr lang="en-US" dirty="0" err="1"/>
              <a:t>runif</a:t>
            </a:r>
            <a:r>
              <a:rPr lang="en-US" dirty="0"/>
              <a:t>(100),</a:t>
            </a:r>
          </a:p>
          <a:p>
            <a:r>
              <a:rPr lang="en-US" dirty="0"/>
              <a:t>  x2 = </a:t>
            </a:r>
            <a:r>
              <a:rPr lang="en-US" dirty="0" err="1"/>
              <a:t>runif</a:t>
            </a:r>
            <a:r>
              <a:rPr lang="en-US" dirty="0"/>
              <a:t>(100),</a:t>
            </a:r>
          </a:p>
          <a:p>
            <a:r>
              <a:rPr lang="en-US" dirty="0"/>
              <a:t>  y  = 3*x1 + 1*x2 + 2*x2^2 + </a:t>
            </a:r>
            <a:r>
              <a:rPr lang="en-US" dirty="0" err="1"/>
              <a:t>runif</a:t>
            </a:r>
            <a:r>
              <a:rPr lang="en-US" dirty="0"/>
              <a:t>(100)</a:t>
            </a:r>
          </a:p>
          <a:p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df</a:t>
            </a:r>
            <a:r>
              <a:rPr lang="en-US" dirty="0"/>
              <a:t>, </a:t>
            </a:r>
            <a:r>
              <a:rPr lang="en-US" dirty="0" err="1"/>
              <a:t>aes</a:t>
            </a:r>
            <a:r>
              <a:rPr lang="en-US" dirty="0"/>
              <a:t>(x2, y)) +</a:t>
            </a:r>
          </a:p>
          <a:p>
            <a:r>
              <a:rPr lang="en-US" dirty="0"/>
              <a:t>  </a:t>
            </a:r>
            <a:r>
              <a:rPr lang="en-US" dirty="0" err="1"/>
              <a:t>geom_point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 err="1"/>
              <a:t>df</a:t>
            </a:r>
            <a:r>
              <a:rPr lang="en-US" dirty="0"/>
              <a:t> %&gt;%</a:t>
            </a:r>
          </a:p>
          <a:p>
            <a:r>
              <a:rPr lang="en-US" dirty="0"/>
              <a:t>  mutate(yx1 = </a:t>
            </a:r>
            <a:r>
              <a:rPr lang="en-US" dirty="0" err="1"/>
              <a:t>resid</a:t>
            </a:r>
            <a:r>
              <a:rPr lang="en-US" dirty="0"/>
              <a:t>(</a:t>
            </a:r>
            <a:r>
              <a:rPr lang="en-US" dirty="0" err="1"/>
              <a:t>lm</a:t>
            </a:r>
            <a:r>
              <a:rPr lang="en-US" dirty="0"/>
              <a:t>(y ~ x1))) %&gt;%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(x2, yx1)) +</a:t>
            </a:r>
          </a:p>
          <a:p>
            <a:r>
              <a:rPr lang="en-US" dirty="0"/>
              <a:t>    </a:t>
            </a:r>
            <a:r>
              <a:rPr lang="en-US" dirty="0" err="1"/>
              <a:t>geom_point</a:t>
            </a:r>
            <a:r>
              <a:rPr lang="en-US" dirty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62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50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55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15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library(</a:t>
            </a:r>
            <a:r>
              <a:rPr lang="en-US" dirty="0" err="1"/>
              <a:t>tidyverse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set.seed</a:t>
            </a:r>
            <a:r>
              <a:rPr lang="en-US" dirty="0"/>
              <a:t>(84321)</a:t>
            </a:r>
          </a:p>
          <a:p>
            <a:endParaRPr lang="en-US" dirty="0"/>
          </a:p>
          <a:p>
            <a:r>
              <a:rPr lang="en-US" dirty="0"/>
              <a:t>df = </a:t>
            </a:r>
            <a:r>
              <a:rPr lang="en-US" dirty="0" err="1"/>
              <a:t>tibble</a:t>
            </a:r>
            <a:r>
              <a:rPr lang="en-US" dirty="0"/>
              <a:t>(</a:t>
            </a:r>
          </a:p>
          <a:p>
            <a:r>
              <a:rPr lang="en-US" dirty="0"/>
              <a:t>  exercise = </a:t>
            </a:r>
            <a:r>
              <a:rPr lang="en-US" dirty="0" err="1"/>
              <a:t>runif</a:t>
            </a:r>
            <a:r>
              <a:rPr lang="en-US" dirty="0"/>
              <a:t>(100, 1, 10),</a:t>
            </a:r>
          </a:p>
          <a:p>
            <a:r>
              <a:rPr lang="en-US" dirty="0"/>
              <a:t>  health = 80 + 1.5*I(exercise) - .1*I((exercise)^2) + </a:t>
            </a:r>
            <a:r>
              <a:rPr lang="en-US" dirty="0" err="1"/>
              <a:t>rnorm</a:t>
            </a:r>
            <a:r>
              <a:rPr lang="en-US" dirty="0"/>
              <a:t>(100)</a:t>
            </a:r>
          </a:p>
          <a:p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theme_set</a:t>
            </a:r>
            <a:r>
              <a:rPr lang="en-US" dirty="0"/>
              <a:t>(</a:t>
            </a:r>
          </a:p>
          <a:p>
            <a:r>
              <a:rPr lang="en-US" dirty="0"/>
              <a:t>  </a:t>
            </a:r>
            <a:r>
              <a:rPr lang="en-US" dirty="0" err="1"/>
              <a:t>theme_minimal</a:t>
            </a:r>
            <a:r>
              <a:rPr lang="en-US" dirty="0"/>
              <a:t>() +</a:t>
            </a:r>
          </a:p>
          <a:p>
            <a:r>
              <a:rPr lang="en-US" dirty="0"/>
              <a:t>  theme(</a:t>
            </a:r>
            <a:r>
              <a:rPr lang="en-US" dirty="0" err="1"/>
              <a:t>panel.grid.minor</a:t>
            </a:r>
            <a:r>
              <a:rPr lang="en-US" dirty="0"/>
              <a:t> = </a:t>
            </a:r>
            <a:r>
              <a:rPr lang="en-US" dirty="0" err="1"/>
              <a:t>element_blank</a:t>
            </a:r>
            <a:r>
              <a:rPr lang="en-US" dirty="0"/>
              <a:t>(),</a:t>
            </a:r>
          </a:p>
          <a:p>
            <a:r>
              <a:rPr lang="en-US" dirty="0"/>
              <a:t>        </a:t>
            </a:r>
            <a:r>
              <a:rPr lang="en-US" dirty="0" err="1"/>
              <a:t>panel.grid.major</a:t>
            </a:r>
            <a:r>
              <a:rPr lang="en-US" dirty="0"/>
              <a:t> = </a:t>
            </a:r>
            <a:r>
              <a:rPr lang="en-US" dirty="0" err="1"/>
              <a:t>element_line</a:t>
            </a:r>
            <a:r>
              <a:rPr lang="en-US" dirty="0"/>
              <a:t>(</a:t>
            </a:r>
            <a:r>
              <a:rPr lang="en-US" dirty="0" err="1"/>
              <a:t>linetype</a:t>
            </a:r>
            <a:r>
              <a:rPr lang="en-US" dirty="0"/>
              <a:t> = "dashed", color = "grey90"))</a:t>
            </a:r>
          </a:p>
          <a:p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df %&gt;% 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(exercise, health)) +</a:t>
            </a:r>
          </a:p>
          <a:p>
            <a:r>
              <a:rPr lang="en-US" dirty="0"/>
              <a:t>  </a:t>
            </a:r>
            <a:r>
              <a:rPr lang="en-US" dirty="0" err="1"/>
              <a:t>geom_point</a:t>
            </a:r>
            <a:r>
              <a:rPr lang="en-US" dirty="0"/>
              <a:t>(size = 2, alpha = .9) +</a:t>
            </a:r>
          </a:p>
          <a:p>
            <a:r>
              <a:rPr lang="en-US" dirty="0"/>
              <a:t>  labs(x = "Hours of Exercise Per Day",</a:t>
            </a:r>
          </a:p>
          <a:p>
            <a:r>
              <a:rPr lang="en-US" dirty="0"/>
              <a:t>       y = "Overall Health")</a:t>
            </a:r>
          </a:p>
          <a:p>
            <a:endParaRPr lang="en-US" dirty="0"/>
          </a:p>
          <a:p>
            <a:r>
              <a:rPr lang="en-US" dirty="0"/>
              <a:t>p1 = df %&gt;% 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(exercise, health)) +</a:t>
            </a:r>
          </a:p>
          <a:p>
            <a:r>
              <a:rPr lang="en-US" dirty="0"/>
              <a:t>    </a:t>
            </a:r>
            <a:r>
              <a:rPr lang="en-US" dirty="0" err="1"/>
              <a:t>geom_point</a:t>
            </a:r>
            <a:r>
              <a:rPr lang="en-US" dirty="0"/>
              <a:t>(size = 2, alpha = .9) +</a:t>
            </a:r>
          </a:p>
          <a:p>
            <a:r>
              <a:rPr lang="en-US" dirty="0"/>
              <a:t>    </a:t>
            </a:r>
            <a:r>
              <a:rPr lang="en-US" dirty="0" err="1"/>
              <a:t>geom_smooth</a:t>
            </a:r>
            <a:r>
              <a:rPr lang="en-US" dirty="0"/>
              <a:t>(method = "</a:t>
            </a:r>
            <a:r>
              <a:rPr lang="en-US" dirty="0" err="1"/>
              <a:t>lm</a:t>
            </a:r>
            <a:r>
              <a:rPr lang="en-US" dirty="0"/>
              <a:t>", </a:t>
            </a:r>
          </a:p>
          <a:p>
            <a:r>
              <a:rPr lang="en-US" dirty="0"/>
              <a:t>                color = "coral2",</a:t>
            </a:r>
          </a:p>
          <a:p>
            <a:r>
              <a:rPr lang="en-US" dirty="0"/>
              <a:t>                se = FALSE,</a:t>
            </a:r>
          </a:p>
          <a:p>
            <a:r>
              <a:rPr lang="en-US" dirty="0"/>
              <a:t>                alpha = .9,</a:t>
            </a:r>
          </a:p>
          <a:p>
            <a:r>
              <a:rPr lang="en-US" dirty="0"/>
              <a:t>                size = 1.2) +</a:t>
            </a:r>
          </a:p>
          <a:p>
            <a:r>
              <a:rPr lang="en-US" dirty="0"/>
              <a:t>    labs(x = "Hours of Exercise Per Day",</a:t>
            </a:r>
          </a:p>
          <a:p>
            <a:r>
              <a:rPr lang="en-US" dirty="0"/>
              <a:t>         y = "Overall Health",</a:t>
            </a:r>
          </a:p>
          <a:p>
            <a:r>
              <a:rPr lang="en-US" dirty="0"/>
              <a:t>         title = "Linear")</a:t>
            </a:r>
          </a:p>
          <a:p>
            <a:endParaRPr lang="en-US" dirty="0"/>
          </a:p>
          <a:p>
            <a:r>
              <a:rPr lang="en-US" dirty="0"/>
              <a:t>p2 = df %&gt;% 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(exercise, health)) +</a:t>
            </a:r>
          </a:p>
          <a:p>
            <a:r>
              <a:rPr lang="en-US" dirty="0"/>
              <a:t>  </a:t>
            </a:r>
            <a:r>
              <a:rPr lang="en-US" dirty="0" err="1"/>
              <a:t>geom_point</a:t>
            </a:r>
            <a:r>
              <a:rPr lang="en-US" dirty="0"/>
              <a:t>(size = 2, alpha = .9) +</a:t>
            </a:r>
          </a:p>
          <a:p>
            <a:r>
              <a:rPr lang="en-US" dirty="0"/>
              <a:t>  </a:t>
            </a:r>
            <a:r>
              <a:rPr lang="en-US" dirty="0" err="1"/>
              <a:t>geom_smooth</a:t>
            </a:r>
            <a:r>
              <a:rPr lang="en-US" dirty="0"/>
              <a:t>(method = "</a:t>
            </a:r>
            <a:r>
              <a:rPr lang="en-US" dirty="0" err="1"/>
              <a:t>lm</a:t>
            </a:r>
            <a:r>
              <a:rPr lang="en-US" dirty="0"/>
              <a:t>", </a:t>
            </a:r>
          </a:p>
          <a:p>
            <a:r>
              <a:rPr lang="en-US" dirty="0"/>
              <a:t>              formula = y ~ poly(x,2), </a:t>
            </a:r>
          </a:p>
          <a:p>
            <a:r>
              <a:rPr lang="en-US" dirty="0"/>
              <a:t>              color = "#117A65",</a:t>
            </a:r>
          </a:p>
          <a:p>
            <a:r>
              <a:rPr lang="en-US" dirty="0"/>
              <a:t>              se = FALSE,</a:t>
            </a:r>
          </a:p>
          <a:p>
            <a:r>
              <a:rPr lang="en-US" dirty="0"/>
              <a:t>              alpha = .9,</a:t>
            </a:r>
          </a:p>
          <a:p>
            <a:r>
              <a:rPr lang="en-US" dirty="0"/>
              <a:t>              size = 1.2) +</a:t>
            </a:r>
          </a:p>
          <a:p>
            <a:r>
              <a:rPr lang="en-US" dirty="0"/>
              <a:t>  labs(x = "Hours of Exercise Per Day",</a:t>
            </a:r>
          </a:p>
          <a:p>
            <a:r>
              <a:rPr lang="en-US" dirty="0"/>
              <a:t>       y = "Overall Health",</a:t>
            </a:r>
          </a:p>
          <a:p>
            <a:r>
              <a:rPr lang="en-US" dirty="0"/>
              <a:t>       title = "Polynomial (Quadratic)")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p3 = df %&gt;% 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(exercise, health)) +</a:t>
            </a:r>
          </a:p>
          <a:p>
            <a:r>
              <a:rPr lang="en-US" dirty="0"/>
              <a:t>  </a:t>
            </a:r>
            <a:r>
              <a:rPr lang="en-US" dirty="0" err="1"/>
              <a:t>geom_point</a:t>
            </a:r>
            <a:r>
              <a:rPr lang="en-US" dirty="0"/>
              <a:t>(size = 2, alpha = .9) +</a:t>
            </a:r>
          </a:p>
          <a:p>
            <a:r>
              <a:rPr lang="en-US" dirty="0"/>
              <a:t>  </a:t>
            </a:r>
            <a:r>
              <a:rPr lang="en-US" dirty="0" err="1"/>
              <a:t>geom_smooth</a:t>
            </a:r>
            <a:r>
              <a:rPr lang="en-US" dirty="0"/>
              <a:t>(method = "gam", </a:t>
            </a:r>
          </a:p>
          <a:p>
            <a:r>
              <a:rPr lang="en-US" dirty="0"/>
              <a:t>              formula = y ~ x + </a:t>
            </a:r>
            <a:r>
              <a:rPr lang="en-US" dirty="0" err="1"/>
              <a:t>case_when</a:t>
            </a:r>
            <a:r>
              <a:rPr lang="en-US" dirty="0"/>
              <a:t>(x &gt; 6.3 ~ x-6.3,</a:t>
            </a:r>
          </a:p>
          <a:p>
            <a:r>
              <a:rPr lang="en-US" dirty="0"/>
              <a:t>                                          TRUE ~ 0), </a:t>
            </a:r>
          </a:p>
          <a:p>
            <a:r>
              <a:rPr lang="en-US" dirty="0"/>
              <a:t>              color = "#2E86C1",</a:t>
            </a:r>
          </a:p>
          <a:p>
            <a:r>
              <a:rPr lang="en-US" dirty="0"/>
              <a:t>              se = FALSE,</a:t>
            </a:r>
          </a:p>
          <a:p>
            <a:r>
              <a:rPr lang="en-US" dirty="0"/>
              <a:t>              alpha = .9,</a:t>
            </a:r>
          </a:p>
          <a:p>
            <a:r>
              <a:rPr lang="en-US" dirty="0"/>
              <a:t>              size = 1.2) +</a:t>
            </a:r>
          </a:p>
          <a:p>
            <a:r>
              <a:rPr lang="en-US" dirty="0"/>
              <a:t>  labs(x = "Hours of Exercise Per Day",</a:t>
            </a:r>
          </a:p>
          <a:p>
            <a:r>
              <a:rPr lang="en-US" dirty="0"/>
              <a:t>       y = "Overall Health",</a:t>
            </a:r>
          </a:p>
          <a:p>
            <a:r>
              <a:rPr lang="en-US" dirty="0"/>
              <a:t>       title = "Spline")</a:t>
            </a:r>
          </a:p>
          <a:p>
            <a:endParaRPr lang="en-US" dirty="0"/>
          </a:p>
          <a:p>
            <a:r>
              <a:rPr lang="en-US" dirty="0"/>
              <a:t>p4 = df %&gt;% 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(exercise, health)) +</a:t>
            </a:r>
          </a:p>
          <a:p>
            <a:r>
              <a:rPr lang="en-US" dirty="0"/>
              <a:t>  </a:t>
            </a:r>
            <a:r>
              <a:rPr lang="en-US" dirty="0" err="1"/>
              <a:t>geom_point</a:t>
            </a:r>
            <a:r>
              <a:rPr lang="en-US" dirty="0"/>
              <a:t>(size = 2, alpha = .9) +</a:t>
            </a:r>
          </a:p>
          <a:p>
            <a:r>
              <a:rPr lang="en-US" dirty="0"/>
              <a:t>  </a:t>
            </a:r>
            <a:r>
              <a:rPr lang="en-US" dirty="0" err="1"/>
              <a:t>geom_smooth</a:t>
            </a:r>
            <a:r>
              <a:rPr lang="en-US" dirty="0"/>
              <a:t>(method = "gam", </a:t>
            </a:r>
          </a:p>
          <a:p>
            <a:r>
              <a:rPr lang="en-US" dirty="0"/>
              <a:t>              formula = y ~ s(x), </a:t>
            </a:r>
          </a:p>
          <a:p>
            <a:r>
              <a:rPr lang="en-US" dirty="0"/>
              <a:t>              color = "#F1C40F",</a:t>
            </a:r>
          </a:p>
          <a:p>
            <a:r>
              <a:rPr lang="en-US" dirty="0"/>
              <a:t>              se = FALSE,</a:t>
            </a:r>
          </a:p>
          <a:p>
            <a:r>
              <a:rPr lang="en-US" dirty="0"/>
              <a:t>              alpha = .9,</a:t>
            </a:r>
          </a:p>
          <a:p>
            <a:r>
              <a:rPr lang="en-US" dirty="0"/>
              <a:t>              size = 1.2) +</a:t>
            </a:r>
          </a:p>
          <a:p>
            <a:r>
              <a:rPr lang="en-US" dirty="0"/>
              <a:t>  labs(x = "Hours of Exercise Per Day",</a:t>
            </a:r>
          </a:p>
          <a:p>
            <a:r>
              <a:rPr lang="en-US" dirty="0"/>
              <a:t>       y = "Overall Health",</a:t>
            </a:r>
          </a:p>
          <a:p>
            <a:r>
              <a:rPr lang="en-US" dirty="0"/>
              <a:t>       title = "Smoothed Spline")</a:t>
            </a:r>
          </a:p>
          <a:p>
            <a:endParaRPr lang="en-US" dirty="0"/>
          </a:p>
          <a:p>
            <a:r>
              <a:rPr lang="en-US" dirty="0"/>
              <a:t>library(patchwork)</a:t>
            </a:r>
          </a:p>
          <a:p>
            <a:r>
              <a:rPr lang="en-US" dirty="0"/>
              <a:t>(p1 + p2) / (p3 + p4)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30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library(</a:t>
            </a:r>
            <a:r>
              <a:rPr lang="en-US" dirty="0" err="1"/>
              <a:t>tidyverse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set.seed</a:t>
            </a:r>
            <a:r>
              <a:rPr lang="en-US" dirty="0"/>
              <a:t>(84321)</a:t>
            </a:r>
          </a:p>
          <a:p>
            <a:endParaRPr lang="en-US" dirty="0"/>
          </a:p>
          <a:p>
            <a:r>
              <a:rPr lang="en-US" dirty="0"/>
              <a:t>df = </a:t>
            </a:r>
            <a:r>
              <a:rPr lang="en-US" dirty="0" err="1"/>
              <a:t>tibble</a:t>
            </a:r>
            <a:r>
              <a:rPr lang="en-US" dirty="0"/>
              <a:t>(</a:t>
            </a:r>
          </a:p>
          <a:p>
            <a:r>
              <a:rPr lang="en-US" dirty="0"/>
              <a:t>  exercise = </a:t>
            </a:r>
            <a:r>
              <a:rPr lang="en-US" dirty="0" err="1"/>
              <a:t>runif</a:t>
            </a:r>
            <a:r>
              <a:rPr lang="en-US" dirty="0"/>
              <a:t>(100, 1, 10),</a:t>
            </a:r>
          </a:p>
          <a:p>
            <a:r>
              <a:rPr lang="en-US" dirty="0"/>
              <a:t>  health = 80 + 1.5*I(exercise) - .1*I((exercise)^2) + </a:t>
            </a:r>
            <a:r>
              <a:rPr lang="en-US" dirty="0" err="1"/>
              <a:t>rnorm</a:t>
            </a:r>
            <a:r>
              <a:rPr lang="en-US" dirty="0"/>
              <a:t>(100)</a:t>
            </a:r>
          </a:p>
          <a:p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theme_set</a:t>
            </a:r>
            <a:r>
              <a:rPr lang="en-US" dirty="0"/>
              <a:t>(</a:t>
            </a:r>
          </a:p>
          <a:p>
            <a:r>
              <a:rPr lang="en-US" dirty="0"/>
              <a:t>  </a:t>
            </a:r>
            <a:r>
              <a:rPr lang="en-US" dirty="0" err="1"/>
              <a:t>theme_minimal</a:t>
            </a:r>
            <a:r>
              <a:rPr lang="en-US" dirty="0"/>
              <a:t>() +</a:t>
            </a:r>
          </a:p>
          <a:p>
            <a:r>
              <a:rPr lang="en-US" dirty="0"/>
              <a:t>  theme(</a:t>
            </a:r>
            <a:r>
              <a:rPr lang="en-US" dirty="0" err="1"/>
              <a:t>panel.grid.minor</a:t>
            </a:r>
            <a:r>
              <a:rPr lang="en-US" dirty="0"/>
              <a:t> = </a:t>
            </a:r>
            <a:r>
              <a:rPr lang="en-US" dirty="0" err="1"/>
              <a:t>element_blank</a:t>
            </a:r>
            <a:r>
              <a:rPr lang="en-US" dirty="0"/>
              <a:t>(),</a:t>
            </a:r>
          </a:p>
          <a:p>
            <a:r>
              <a:rPr lang="en-US" dirty="0"/>
              <a:t>        </a:t>
            </a:r>
            <a:r>
              <a:rPr lang="en-US" dirty="0" err="1"/>
              <a:t>panel.grid.major</a:t>
            </a:r>
            <a:r>
              <a:rPr lang="en-US" dirty="0"/>
              <a:t> = </a:t>
            </a:r>
            <a:r>
              <a:rPr lang="en-US" dirty="0" err="1"/>
              <a:t>element_line</a:t>
            </a:r>
            <a:r>
              <a:rPr lang="en-US" dirty="0"/>
              <a:t>(</a:t>
            </a:r>
            <a:r>
              <a:rPr lang="en-US" dirty="0" err="1"/>
              <a:t>linetype</a:t>
            </a:r>
            <a:r>
              <a:rPr lang="en-US" dirty="0"/>
              <a:t> = "dashed", color = "grey90"))</a:t>
            </a:r>
          </a:p>
          <a:p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df %&gt;% 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(exercise, health)) +</a:t>
            </a:r>
          </a:p>
          <a:p>
            <a:r>
              <a:rPr lang="en-US" dirty="0"/>
              <a:t>  </a:t>
            </a:r>
            <a:r>
              <a:rPr lang="en-US" dirty="0" err="1"/>
              <a:t>geom_point</a:t>
            </a:r>
            <a:r>
              <a:rPr lang="en-US" dirty="0"/>
              <a:t>(size = 2, alpha = .9) +</a:t>
            </a:r>
          </a:p>
          <a:p>
            <a:r>
              <a:rPr lang="en-US" dirty="0"/>
              <a:t>  labs(x = "Hours of Exercise Per Day",</a:t>
            </a:r>
          </a:p>
          <a:p>
            <a:r>
              <a:rPr lang="en-US" dirty="0"/>
              <a:t>       y = "Overall Health")</a:t>
            </a:r>
          </a:p>
          <a:p>
            <a:endParaRPr lang="en-US" dirty="0"/>
          </a:p>
          <a:p>
            <a:r>
              <a:rPr lang="en-US" dirty="0"/>
              <a:t>p1 = df %&gt;% 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(exercise, health)) +</a:t>
            </a:r>
          </a:p>
          <a:p>
            <a:r>
              <a:rPr lang="en-US" dirty="0"/>
              <a:t>    </a:t>
            </a:r>
            <a:r>
              <a:rPr lang="en-US" dirty="0" err="1"/>
              <a:t>geom_point</a:t>
            </a:r>
            <a:r>
              <a:rPr lang="en-US" dirty="0"/>
              <a:t>(size = 2, alpha = .9) +</a:t>
            </a:r>
          </a:p>
          <a:p>
            <a:r>
              <a:rPr lang="en-US" dirty="0"/>
              <a:t>    </a:t>
            </a:r>
            <a:r>
              <a:rPr lang="en-US" dirty="0" err="1"/>
              <a:t>geom_smooth</a:t>
            </a:r>
            <a:r>
              <a:rPr lang="en-US" dirty="0"/>
              <a:t>(method = "</a:t>
            </a:r>
            <a:r>
              <a:rPr lang="en-US" dirty="0" err="1"/>
              <a:t>lm</a:t>
            </a:r>
            <a:r>
              <a:rPr lang="en-US" dirty="0"/>
              <a:t>", </a:t>
            </a:r>
          </a:p>
          <a:p>
            <a:r>
              <a:rPr lang="en-US" dirty="0"/>
              <a:t>                color = "coral2",</a:t>
            </a:r>
          </a:p>
          <a:p>
            <a:r>
              <a:rPr lang="en-US" dirty="0"/>
              <a:t>                se = FALSE,</a:t>
            </a:r>
          </a:p>
          <a:p>
            <a:r>
              <a:rPr lang="en-US" dirty="0"/>
              <a:t>                alpha = .9,</a:t>
            </a:r>
          </a:p>
          <a:p>
            <a:r>
              <a:rPr lang="en-US" dirty="0"/>
              <a:t>                size = 1.2) +</a:t>
            </a:r>
          </a:p>
          <a:p>
            <a:r>
              <a:rPr lang="en-US" dirty="0"/>
              <a:t>    labs(x = "Hours of Exercise Per Day",</a:t>
            </a:r>
          </a:p>
          <a:p>
            <a:r>
              <a:rPr lang="en-US" dirty="0"/>
              <a:t>         y = "Overall Health",</a:t>
            </a:r>
          </a:p>
          <a:p>
            <a:r>
              <a:rPr lang="en-US" dirty="0"/>
              <a:t>         title = "Linear")</a:t>
            </a:r>
          </a:p>
          <a:p>
            <a:endParaRPr lang="en-US" dirty="0"/>
          </a:p>
          <a:p>
            <a:r>
              <a:rPr lang="en-US" dirty="0"/>
              <a:t>p2 = df %&gt;% 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(exercise, health)) +</a:t>
            </a:r>
          </a:p>
          <a:p>
            <a:r>
              <a:rPr lang="en-US" dirty="0"/>
              <a:t>  </a:t>
            </a:r>
            <a:r>
              <a:rPr lang="en-US" dirty="0" err="1"/>
              <a:t>geom_point</a:t>
            </a:r>
            <a:r>
              <a:rPr lang="en-US" dirty="0"/>
              <a:t>(size = 2, alpha = .9) +</a:t>
            </a:r>
          </a:p>
          <a:p>
            <a:r>
              <a:rPr lang="en-US" dirty="0"/>
              <a:t>  </a:t>
            </a:r>
            <a:r>
              <a:rPr lang="en-US" dirty="0" err="1"/>
              <a:t>geom_smooth</a:t>
            </a:r>
            <a:r>
              <a:rPr lang="en-US" dirty="0"/>
              <a:t>(method = "</a:t>
            </a:r>
            <a:r>
              <a:rPr lang="en-US" dirty="0" err="1"/>
              <a:t>lm</a:t>
            </a:r>
            <a:r>
              <a:rPr lang="en-US" dirty="0"/>
              <a:t>", </a:t>
            </a:r>
          </a:p>
          <a:p>
            <a:r>
              <a:rPr lang="en-US" dirty="0"/>
              <a:t>              formula = y ~ poly(x,2), </a:t>
            </a:r>
          </a:p>
          <a:p>
            <a:r>
              <a:rPr lang="en-US" dirty="0"/>
              <a:t>              color = "#117A65",</a:t>
            </a:r>
          </a:p>
          <a:p>
            <a:r>
              <a:rPr lang="en-US" dirty="0"/>
              <a:t>              se = FALSE,</a:t>
            </a:r>
          </a:p>
          <a:p>
            <a:r>
              <a:rPr lang="en-US" dirty="0"/>
              <a:t>              alpha = .9,</a:t>
            </a:r>
          </a:p>
          <a:p>
            <a:r>
              <a:rPr lang="en-US" dirty="0"/>
              <a:t>              size = 1.2) +</a:t>
            </a:r>
          </a:p>
          <a:p>
            <a:r>
              <a:rPr lang="en-US" dirty="0"/>
              <a:t>  labs(x = "Hours of Exercise Per Day",</a:t>
            </a:r>
          </a:p>
          <a:p>
            <a:r>
              <a:rPr lang="en-US" dirty="0"/>
              <a:t>       y = "Overall Health",</a:t>
            </a:r>
          </a:p>
          <a:p>
            <a:r>
              <a:rPr lang="en-US" dirty="0"/>
              <a:t>       title = "Polynomial (Quadratic)")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p3 = df %&gt;% 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(exercise, health)) +</a:t>
            </a:r>
          </a:p>
          <a:p>
            <a:r>
              <a:rPr lang="en-US" dirty="0"/>
              <a:t>  </a:t>
            </a:r>
            <a:r>
              <a:rPr lang="en-US" dirty="0" err="1"/>
              <a:t>geom_point</a:t>
            </a:r>
            <a:r>
              <a:rPr lang="en-US" dirty="0"/>
              <a:t>(size = 2, alpha = .9) +</a:t>
            </a:r>
          </a:p>
          <a:p>
            <a:r>
              <a:rPr lang="en-US" dirty="0"/>
              <a:t>  </a:t>
            </a:r>
            <a:r>
              <a:rPr lang="en-US" dirty="0" err="1"/>
              <a:t>geom_smooth</a:t>
            </a:r>
            <a:r>
              <a:rPr lang="en-US" dirty="0"/>
              <a:t>(method = "gam", </a:t>
            </a:r>
          </a:p>
          <a:p>
            <a:r>
              <a:rPr lang="en-US" dirty="0"/>
              <a:t>              formula = y ~ x + </a:t>
            </a:r>
            <a:r>
              <a:rPr lang="en-US" dirty="0" err="1"/>
              <a:t>case_when</a:t>
            </a:r>
            <a:r>
              <a:rPr lang="en-US" dirty="0"/>
              <a:t>(x &gt; 6.3 ~ x-6.3,</a:t>
            </a:r>
          </a:p>
          <a:p>
            <a:r>
              <a:rPr lang="en-US" dirty="0"/>
              <a:t>                                          TRUE ~ 0), </a:t>
            </a:r>
          </a:p>
          <a:p>
            <a:r>
              <a:rPr lang="en-US" dirty="0"/>
              <a:t>              color = "#2E86C1",</a:t>
            </a:r>
          </a:p>
          <a:p>
            <a:r>
              <a:rPr lang="en-US" dirty="0"/>
              <a:t>              se = FALSE,</a:t>
            </a:r>
          </a:p>
          <a:p>
            <a:r>
              <a:rPr lang="en-US" dirty="0"/>
              <a:t>              alpha = .9,</a:t>
            </a:r>
          </a:p>
          <a:p>
            <a:r>
              <a:rPr lang="en-US" dirty="0"/>
              <a:t>              size = 1.2) +</a:t>
            </a:r>
          </a:p>
          <a:p>
            <a:r>
              <a:rPr lang="en-US" dirty="0"/>
              <a:t>  labs(x = "Hours of Exercise Per Day",</a:t>
            </a:r>
          </a:p>
          <a:p>
            <a:r>
              <a:rPr lang="en-US" dirty="0"/>
              <a:t>       y = "Overall Health",</a:t>
            </a:r>
          </a:p>
          <a:p>
            <a:r>
              <a:rPr lang="en-US" dirty="0"/>
              <a:t>       title = "Spline")</a:t>
            </a:r>
          </a:p>
          <a:p>
            <a:endParaRPr lang="en-US" dirty="0"/>
          </a:p>
          <a:p>
            <a:r>
              <a:rPr lang="en-US" dirty="0"/>
              <a:t>p4 = df %&gt;% </a:t>
            </a:r>
          </a:p>
          <a:p>
            <a:r>
              <a:rPr lang="en-US" dirty="0"/>
              <a:t>  </a:t>
            </a:r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aes</a:t>
            </a:r>
            <a:r>
              <a:rPr lang="en-US" dirty="0"/>
              <a:t>(exercise, health)) +</a:t>
            </a:r>
          </a:p>
          <a:p>
            <a:r>
              <a:rPr lang="en-US" dirty="0"/>
              <a:t>  </a:t>
            </a:r>
            <a:r>
              <a:rPr lang="en-US" dirty="0" err="1"/>
              <a:t>geom_point</a:t>
            </a:r>
            <a:r>
              <a:rPr lang="en-US" dirty="0"/>
              <a:t>(size = 2, alpha = .9) +</a:t>
            </a:r>
          </a:p>
          <a:p>
            <a:r>
              <a:rPr lang="en-US" dirty="0"/>
              <a:t>  </a:t>
            </a:r>
            <a:r>
              <a:rPr lang="en-US" dirty="0" err="1"/>
              <a:t>geom_smooth</a:t>
            </a:r>
            <a:r>
              <a:rPr lang="en-US" dirty="0"/>
              <a:t>(method = "gam", </a:t>
            </a:r>
          </a:p>
          <a:p>
            <a:r>
              <a:rPr lang="en-US" dirty="0"/>
              <a:t>              formula = y ~ s(x), </a:t>
            </a:r>
          </a:p>
          <a:p>
            <a:r>
              <a:rPr lang="en-US" dirty="0"/>
              <a:t>              color = "#F1C40F",</a:t>
            </a:r>
          </a:p>
          <a:p>
            <a:r>
              <a:rPr lang="en-US" dirty="0"/>
              <a:t>              se = FALSE,</a:t>
            </a:r>
          </a:p>
          <a:p>
            <a:r>
              <a:rPr lang="en-US" dirty="0"/>
              <a:t>              alpha = .9,</a:t>
            </a:r>
          </a:p>
          <a:p>
            <a:r>
              <a:rPr lang="en-US" dirty="0"/>
              <a:t>              size = 1.2) +</a:t>
            </a:r>
          </a:p>
          <a:p>
            <a:r>
              <a:rPr lang="en-US" dirty="0"/>
              <a:t>  labs(x = "Hours of Exercise Per Day",</a:t>
            </a:r>
          </a:p>
          <a:p>
            <a:r>
              <a:rPr lang="en-US" dirty="0"/>
              <a:t>       y = "Overall Health",</a:t>
            </a:r>
          </a:p>
          <a:p>
            <a:r>
              <a:rPr lang="en-US" dirty="0"/>
              <a:t>       title = "Smoothed Spline")</a:t>
            </a:r>
          </a:p>
          <a:p>
            <a:endParaRPr lang="en-US" dirty="0"/>
          </a:p>
          <a:p>
            <a:r>
              <a:rPr lang="en-US" dirty="0"/>
              <a:t>library(patchwork)</a:t>
            </a:r>
          </a:p>
          <a:p>
            <a:r>
              <a:rPr lang="en-US" dirty="0"/>
              <a:t>(p1 + p2) / (p3 + p4)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8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99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92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3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library(</a:t>
            </a:r>
            <a:r>
              <a:rPr lang="en-US" dirty="0" err="1"/>
              <a:t>tidyverse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set.seed</a:t>
            </a:r>
            <a:r>
              <a:rPr lang="en-US" dirty="0"/>
              <a:t>(843)</a:t>
            </a:r>
          </a:p>
          <a:p>
            <a:r>
              <a:rPr lang="en-US" dirty="0" err="1"/>
              <a:t>df</a:t>
            </a:r>
            <a:r>
              <a:rPr lang="en-US" dirty="0"/>
              <a:t> &lt;- </a:t>
            </a:r>
            <a:r>
              <a:rPr lang="en-US" dirty="0" err="1"/>
              <a:t>data_frame</a:t>
            </a:r>
            <a:r>
              <a:rPr lang="en-US" dirty="0"/>
              <a:t>(</a:t>
            </a:r>
          </a:p>
          <a:p>
            <a:r>
              <a:rPr lang="en-US" dirty="0"/>
              <a:t>  x  = </a:t>
            </a:r>
            <a:r>
              <a:rPr lang="en-US" dirty="0" err="1"/>
              <a:t>rnorm</a:t>
            </a:r>
            <a:r>
              <a:rPr lang="en-US" dirty="0"/>
              <a:t>(100, 3, 3),</a:t>
            </a:r>
          </a:p>
          <a:p>
            <a:r>
              <a:rPr lang="en-US" dirty="0"/>
              <a:t>  x2 = x^2,</a:t>
            </a:r>
          </a:p>
          <a:p>
            <a:r>
              <a:rPr lang="en-US" dirty="0"/>
              <a:t>  y2 = x + x2 + </a:t>
            </a:r>
            <a:r>
              <a:rPr lang="en-US" dirty="0" err="1"/>
              <a:t>rnorm</a:t>
            </a:r>
            <a:r>
              <a:rPr lang="en-US" dirty="0"/>
              <a:t>(100,5,8),</a:t>
            </a:r>
          </a:p>
          <a:p>
            <a:r>
              <a:rPr lang="en-US" dirty="0"/>
              <a:t>  </a:t>
            </a:r>
            <a:r>
              <a:rPr lang="en-US" dirty="0" err="1"/>
              <a:t>ysqrt</a:t>
            </a:r>
            <a:r>
              <a:rPr lang="en-US" dirty="0"/>
              <a:t> = sqrt(abs(x)) + </a:t>
            </a:r>
            <a:r>
              <a:rPr lang="en-US" dirty="0" err="1"/>
              <a:t>rnorm</a:t>
            </a:r>
            <a:r>
              <a:rPr lang="en-US" dirty="0"/>
              <a:t>(100,2,1)</a:t>
            </a:r>
          </a:p>
          <a:p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df</a:t>
            </a:r>
            <a:r>
              <a:rPr lang="en-US" dirty="0"/>
              <a:t>, </a:t>
            </a:r>
            <a:r>
              <a:rPr lang="en-US" dirty="0" err="1"/>
              <a:t>aes</a:t>
            </a:r>
            <a:r>
              <a:rPr lang="en-US" dirty="0"/>
              <a:t>(x,y2)) +</a:t>
            </a:r>
          </a:p>
          <a:p>
            <a:r>
              <a:rPr lang="en-US" dirty="0"/>
              <a:t>  </a:t>
            </a:r>
            <a:r>
              <a:rPr lang="en-US" dirty="0" err="1"/>
              <a:t>geom_point</a:t>
            </a:r>
            <a:r>
              <a:rPr lang="en-US" dirty="0"/>
              <a:t>(color = "chartreuse3",</a:t>
            </a:r>
          </a:p>
          <a:p>
            <a:r>
              <a:rPr lang="en-US" dirty="0"/>
              <a:t>             alpha = .5) +</a:t>
            </a:r>
          </a:p>
          <a:p>
            <a:r>
              <a:rPr lang="en-US" dirty="0"/>
              <a:t>  </a:t>
            </a:r>
            <a:r>
              <a:rPr lang="en-US" dirty="0" err="1"/>
              <a:t>geom_smooth</a:t>
            </a:r>
            <a:r>
              <a:rPr lang="en-US" dirty="0"/>
              <a:t>(formula = y ~ x + x^2,</a:t>
            </a:r>
          </a:p>
          <a:p>
            <a:r>
              <a:rPr lang="en-US" dirty="0"/>
              <a:t>              color = "coral2",</a:t>
            </a:r>
          </a:p>
          <a:p>
            <a:r>
              <a:rPr lang="en-US" dirty="0"/>
              <a:t>              alpha = .5) +</a:t>
            </a:r>
          </a:p>
          <a:p>
            <a:r>
              <a:rPr lang="en-US" dirty="0"/>
              <a:t>  </a:t>
            </a:r>
            <a:r>
              <a:rPr lang="en-US" dirty="0" err="1"/>
              <a:t>theme_minimal</a:t>
            </a:r>
            <a:r>
              <a:rPr lang="en-US" dirty="0"/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65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09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41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 by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Matthew Ronder-Seid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on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Unsplash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78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library(</a:t>
            </a:r>
            <a:r>
              <a:rPr lang="en-US" dirty="0" err="1"/>
              <a:t>tidyverse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set.seed</a:t>
            </a:r>
            <a:r>
              <a:rPr lang="en-US" dirty="0"/>
              <a:t>(843)</a:t>
            </a:r>
          </a:p>
          <a:p>
            <a:r>
              <a:rPr lang="en-US" dirty="0" err="1"/>
              <a:t>df</a:t>
            </a:r>
            <a:r>
              <a:rPr lang="en-US" dirty="0"/>
              <a:t> &lt;- </a:t>
            </a:r>
            <a:r>
              <a:rPr lang="en-US" dirty="0" err="1"/>
              <a:t>data_frame</a:t>
            </a:r>
            <a:r>
              <a:rPr lang="en-US" dirty="0"/>
              <a:t>(</a:t>
            </a:r>
          </a:p>
          <a:p>
            <a:r>
              <a:rPr lang="en-US" dirty="0"/>
              <a:t>  x  = </a:t>
            </a:r>
            <a:r>
              <a:rPr lang="en-US" dirty="0" err="1"/>
              <a:t>rnorm</a:t>
            </a:r>
            <a:r>
              <a:rPr lang="en-US" dirty="0"/>
              <a:t>(100, 3, 3),</a:t>
            </a:r>
          </a:p>
          <a:p>
            <a:r>
              <a:rPr lang="en-US" dirty="0"/>
              <a:t>  x2 = x^2,</a:t>
            </a:r>
          </a:p>
          <a:p>
            <a:r>
              <a:rPr lang="en-US" dirty="0"/>
              <a:t>  y2 = x + x2 + </a:t>
            </a:r>
            <a:r>
              <a:rPr lang="en-US" dirty="0" err="1"/>
              <a:t>rnorm</a:t>
            </a:r>
            <a:r>
              <a:rPr lang="en-US" dirty="0"/>
              <a:t>(100,5,8),</a:t>
            </a:r>
          </a:p>
          <a:p>
            <a:r>
              <a:rPr lang="en-US" dirty="0"/>
              <a:t>  </a:t>
            </a:r>
            <a:r>
              <a:rPr lang="en-US" dirty="0" err="1"/>
              <a:t>ysqrt</a:t>
            </a:r>
            <a:r>
              <a:rPr lang="en-US" dirty="0"/>
              <a:t> = sqrt(abs(x)) + </a:t>
            </a:r>
            <a:r>
              <a:rPr lang="en-US" dirty="0" err="1"/>
              <a:t>rnorm</a:t>
            </a:r>
            <a:r>
              <a:rPr lang="en-US" dirty="0"/>
              <a:t>(100,2,1)</a:t>
            </a:r>
          </a:p>
          <a:p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df</a:t>
            </a:r>
            <a:r>
              <a:rPr lang="en-US" dirty="0"/>
              <a:t>, </a:t>
            </a:r>
            <a:r>
              <a:rPr lang="en-US" dirty="0" err="1"/>
              <a:t>aes</a:t>
            </a:r>
            <a:r>
              <a:rPr lang="en-US" dirty="0"/>
              <a:t>(x,y2)) +</a:t>
            </a:r>
          </a:p>
          <a:p>
            <a:r>
              <a:rPr lang="en-US" dirty="0"/>
              <a:t>  </a:t>
            </a:r>
            <a:r>
              <a:rPr lang="en-US" dirty="0" err="1"/>
              <a:t>geom_point</a:t>
            </a:r>
            <a:r>
              <a:rPr lang="en-US" dirty="0"/>
              <a:t>(color = "chartreuse3",</a:t>
            </a:r>
          </a:p>
          <a:p>
            <a:r>
              <a:rPr lang="en-US" dirty="0"/>
              <a:t>             alpha = .5) +</a:t>
            </a:r>
          </a:p>
          <a:p>
            <a:r>
              <a:rPr lang="en-US" dirty="0"/>
              <a:t>  </a:t>
            </a:r>
            <a:r>
              <a:rPr lang="en-US" dirty="0" err="1"/>
              <a:t>geom_smooth</a:t>
            </a:r>
            <a:r>
              <a:rPr lang="en-US" dirty="0"/>
              <a:t>(formula = y ~ x + x^2,</a:t>
            </a:r>
          </a:p>
          <a:p>
            <a:r>
              <a:rPr lang="en-US" dirty="0"/>
              <a:t>              color = "coral2",</a:t>
            </a:r>
          </a:p>
          <a:p>
            <a:r>
              <a:rPr lang="en-US" dirty="0"/>
              <a:t>              alpha = .5) +</a:t>
            </a:r>
          </a:p>
          <a:p>
            <a:r>
              <a:rPr lang="en-US" dirty="0"/>
              <a:t>  </a:t>
            </a:r>
            <a:r>
              <a:rPr lang="en-US" dirty="0" err="1"/>
              <a:t>theme_minimal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 err="1"/>
              <a:t>ggplot</a:t>
            </a:r>
            <a:r>
              <a:rPr lang="en-US" dirty="0"/>
              <a:t>(</a:t>
            </a:r>
            <a:r>
              <a:rPr lang="en-US" dirty="0" err="1"/>
              <a:t>df</a:t>
            </a:r>
            <a:r>
              <a:rPr lang="en-US" dirty="0"/>
              <a:t> %&gt;%</a:t>
            </a:r>
          </a:p>
          <a:p>
            <a:r>
              <a:rPr lang="en-US" dirty="0"/>
              <a:t>         filter(x &gt; 0), </a:t>
            </a:r>
            <a:r>
              <a:rPr lang="en-US" dirty="0" err="1"/>
              <a:t>aes</a:t>
            </a:r>
            <a:r>
              <a:rPr lang="en-US" dirty="0"/>
              <a:t>(</a:t>
            </a:r>
            <a:r>
              <a:rPr lang="en-US" dirty="0" err="1"/>
              <a:t>x,ysqrt</a:t>
            </a:r>
            <a:r>
              <a:rPr lang="en-US" dirty="0"/>
              <a:t>)) +</a:t>
            </a:r>
          </a:p>
          <a:p>
            <a:r>
              <a:rPr lang="en-US" dirty="0"/>
              <a:t>  </a:t>
            </a:r>
            <a:r>
              <a:rPr lang="en-US" dirty="0" err="1"/>
              <a:t>geom_point</a:t>
            </a:r>
            <a:r>
              <a:rPr lang="en-US" dirty="0"/>
              <a:t>(color = "chartreuse3",</a:t>
            </a:r>
          </a:p>
          <a:p>
            <a:r>
              <a:rPr lang="en-US" dirty="0"/>
              <a:t>             alpha = .5) +</a:t>
            </a:r>
          </a:p>
          <a:p>
            <a:r>
              <a:rPr lang="en-US" dirty="0"/>
              <a:t>  </a:t>
            </a:r>
            <a:r>
              <a:rPr lang="en-US" dirty="0" err="1"/>
              <a:t>geom_smooth</a:t>
            </a:r>
            <a:r>
              <a:rPr lang="en-US" dirty="0"/>
              <a:t>(formula = y ~ sqrt(x),</a:t>
            </a:r>
          </a:p>
          <a:p>
            <a:r>
              <a:rPr lang="en-US" dirty="0"/>
              <a:t>              color = "coral2",</a:t>
            </a:r>
          </a:p>
          <a:p>
            <a:r>
              <a:rPr lang="en-US" dirty="0"/>
              <a:t>              alpha = .5) +</a:t>
            </a:r>
          </a:p>
          <a:p>
            <a:r>
              <a:rPr lang="en-US" dirty="0"/>
              <a:t>  </a:t>
            </a:r>
            <a:r>
              <a:rPr lang="en-US" dirty="0" err="1"/>
              <a:t>theme_minimal</a:t>
            </a:r>
            <a:r>
              <a:rPr lang="en-US" dirty="0"/>
              <a:t>() +</a:t>
            </a:r>
          </a:p>
          <a:p>
            <a:r>
              <a:rPr lang="en-US" dirty="0"/>
              <a:t>  labs(y = "y")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67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51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71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01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75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18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6A86A-7E4A-3C48-B2A1-2DF2756BB4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0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1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7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9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7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3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5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6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6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5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DC49-C670-974F-B190-E41673B9A07F}" type="datetimeFigureOut">
              <a:rPr lang="en-US" smtClean="0"/>
              <a:t>7/6/20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2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2DC49-C670-974F-B190-E41673B9A07F}" type="datetimeFigureOut">
              <a:rPr lang="en-US" smtClean="0"/>
              <a:t>7/6/20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C3928-1E09-6148-A81F-87CAAD32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7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hda.com/english/articles/40-regression-analysis/162-nonlinear-regression-essentials-in-r-polynomial-and-spline-regression-model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em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4">
                <a:lumMod val="50000"/>
              </a:schemeClr>
            </a:gs>
            <a:gs pos="100000">
              <a:schemeClr val="accent1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8E724-95E2-8749-B530-6B15BA064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208" y="905763"/>
            <a:ext cx="10543505" cy="2609850"/>
          </a:xfrm>
        </p:spPr>
        <p:txBody>
          <a:bodyPr>
            <a:noAutofit/>
          </a:bodyPr>
          <a:lstStyle/>
          <a:p>
            <a:pPr algn="l"/>
            <a:r>
              <a:rPr lang="en-US" sz="8800" b="1" dirty="0">
                <a:solidFill>
                  <a:schemeClr val="bg2"/>
                </a:solidFill>
                <a:latin typeface="Georgia" panose="02040502050405020303" pitchFamily="18" charset="0"/>
              </a:rPr>
              <a:t>Nonlinear Relationships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75D46-614D-1D43-AB4C-A52F2DD90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208" y="5611143"/>
            <a:ext cx="9144000" cy="918446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2"/>
                </a:solidFill>
                <a:latin typeface="Georgia" panose="02040502050405020303" pitchFamily="18" charset="0"/>
              </a:rPr>
              <a:t>Tyson S. Barrett, PhD</a:t>
            </a:r>
          </a:p>
          <a:p>
            <a:pPr algn="l"/>
            <a:r>
              <a:rPr lang="en-US" sz="2000" dirty="0">
                <a:solidFill>
                  <a:schemeClr val="bg2"/>
                </a:solidFill>
                <a:latin typeface="Georgia" panose="02040502050405020303" pitchFamily="18" charset="0"/>
              </a:rPr>
              <a:t>Updated by Carly Fox</a:t>
            </a:r>
            <a:endParaRPr lang="en-US" dirty="0">
              <a:solidFill>
                <a:schemeClr val="bg2"/>
              </a:solidFill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641E99-4881-F44A-9897-362E11FC5A26}"/>
              </a:ext>
            </a:extLst>
          </p:cNvPr>
          <p:cNvSpPr/>
          <p:nvPr/>
        </p:nvSpPr>
        <p:spPr>
          <a:xfrm>
            <a:off x="970208" y="615454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Georgia" panose="02040502050405020303" pitchFamily="18" charset="0"/>
              </a:rPr>
              <a:t>EDUC 7610</a:t>
            </a:r>
          </a:p>
        </p:txBody>
      </p:sp>
    </p:spTree>
    <p:extLst>
      <p:ext uri="{BB962C8B-B14F-4D97-AF65-F5344CB8AC3E}">
        <p14:creationId xmlns:p14="http://schemas.microsoft.com/office/powerpoint/2010/main" val="109949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Polynomial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719286-3927-5345-9EDE-377E000F0A2F}"/>
                  </a:ext>
                </a:extLst>
              </p:cNvPr>
              <p:cNvSpPr txBox="1"/>
              <p:nvPr/>
            </p:nvSpPr>
            <p:spPr>
              <a:xfrm>
                <a:off x="838198" y="1414184"/>
                <a:ext cx="3653821" cy="442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719286-3927-5345-9EDE-377E000F0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1414184"/>
                <a:ext cx="3653821" cy="442429"/>
              </a:xfrm>
              <a:prstGeom prst="rect">
                <a:avLst/>
              </a:prstGeom>
              <a:blipFill>
                <a:blip r:embed="rId3"/>
                <a:stretch>
                  <a:fillRect l="-1730" t="-194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63FB14BC-61E7-1B43-AA89-502E8D446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652" y="3056595"/>
            <a:ext cx="3075194" cy="27956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7FC1B6-3DBA-EA41-90A9-136584892A73}"/>
              </a:ext>
            </a:extLst>
          </p:cNvPr>
          <p:cNvSpPr txBox="1"/>
          <p:nvPr/>
        </p:nvSpPr>
        <p:spPr>
          <a:xfrm>
            <a:off x="838198" y="2382452"/>
            <a:ext cx="6806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</a:rPr>
              <a:t>Steps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 to use polynomial regression: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823DB7-8011-6F41-B83B-260F690AAADE}"/>
              </a:ext>
            </a:extLst>
          </p:cNvPr>
          <p:cNvSpPr txBox="1"/>
          <p:nvPr/>
        </p:nvSpPr>
        <p:spPr>
          <a:xfrm>
            <a:off x="1131417" y="3056595"/>
            <a:ext cx="65800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Center any variable that will have higher orders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Include higher orders, based on visualizations, theory, or hypothesis tests (I recommend the first two)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Run the regression like other regressions we’ve run before</a:t>
            </a:r>
          </a:p>
        </p:txBody>
      </p:sp>
    </p:spTree>
    <p:extLst>
      <p:ext uri="{BB962C8B-B14F-4D97-AF65-F5344CB8AC3E}">
        <p14:creationId xmlns:p14="http://schemas.microsoft.com/office/powerpoint/2010/main" val="1143283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Polynomial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719286-3927-5345-9EDE-377E000F0A2F}"/>
                  </a:ext>
                </a:extLst>
              </p:cNvPr>
              <p:cNvSpPr txBox="1"/>
              <p:nvPr/>
            </p:nvSpPr>
            <p:spPr>
              <a:xfrm>
                <a:off x="838198" y="1414184"/>
                <a:ext cx="3653821" cy="442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719286-3927-5345-9EDE-377E000F0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1414184"/>
                <a:ext cx="3653821" cy="442429"/>
              </a:xfrm>
              <a:prstGeom prst="rect">
                <a:avLst/>
              </a:prstGeom>
              <a:blipFill>
                <a:blip r:embed="rId3"/>
                <a:stretch>
                  <a:fillRect l="-1730" t="-194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77FC1B6-3DBA-EA41-90A9-136584892A73}"/>
              </a:ext>
            </a:extLst>
          </p:cNvPr>
          <p:cNvSpPr txBox="1"/>
          <p:nvPr/>
        </p:nvSpPr>
        <p:spPr>
          <a:xfrm>
            <a:off x="838198" y="2382452"/>
            <a:ext cx="1104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Note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823DB7-8011-6F41-B83B-260F690AAADE}"/>
              </a:ext>
            </a:extLst>
          </p:cNvPr>
          <p:cNvSpPr txBox="1"/>
          <p:nvPr/>
        </p:nvSpPr>
        <p:spPr>
          <a:xfrm>
            <a:off x="905365" y="3033012"/>
            <a:ext cx="39563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Non-linear relations can sometimes be hard to find, even visually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May have to look at outcome/predictor with covariate controlled for/removed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89CFAF-94FA-8C47-B414-39D01C47F6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762" y="2899965"/>
            <a:ext cx="3528647" cy="3528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B971E1-7900-3E49-A541-16D9B6581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6123" y="2899965"/>
            <a:ext cx="3528647" cy="35286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D7B3C4-F475-AC4E-B597-27920E1104B0}"/>
              </a:ext>
            </a:extLst>
          </p:cNvPr>
          <p:cNvSpPr txBox="1"/>
          <p:nvPr/>
        </p:nvSpPr>
        <p:spPr>
          <a:xfrm>
            <a:off x="5690444" y="2457881"/>
            <a:ext cx="187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Basic Relationship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08AA93-DE31-6E4C-8350-C49D954B2E01}"/>
              </a:ext>
            </a:extLst>
          </p:cNvPr>
          <p:cNvSpPr txBox="1"/>
          <p:nvPr/>
        </p:nvSpPr>
        <p:spPr>
          <a:xfrm>
            <a:off x="9028139" y="2457881"/>
            <a:ext cx="25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Controlling for Covariates</a:t>
            </a:r>
          </a:p>
        </p:txBody>
      </p:sp>
    </p:spTree>
    <p:extLst>
      <p:ext uri="{BB962C8B-B14F-4D97-AF65-F5344CB8AC3E}">
        <p14:creationId xmlns:p14="http://schemas.microsoft.com/office/powerpoint/2010/main" val="369605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6"/>
                </a:solidFill>
                <a:latin typeface="Georgia" panose="02040502050405020303" pitchFamily="18" charset="0"/>
              </a:rPr>
              <a:t>Spline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D878BA-85F5-0947-9BA2-AF92D83B131C}"/>
                  </a:ext>
                </a:extLst>
              </p:cNvPr>
              <p:cNvSpPr txBox="1"/>
              <p:nvPr/>
            </p:nvSpPr>
            <p:spPr>
              <a:xfrm>
                <a:off x="838199" y="1488831"/>
                <a:ext cx="4457502" cy="884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1.1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6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endParaRPr lang="en-US" sz="2800" i="1" dirty="0">
                  <a:solidFill>
                    <a:schemeClr val="accent6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.2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6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D878BA-85F5-0947-9BA2-AF92D83B1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88831"/>
                <a:ext cx="4457502" cy="884858"/>
              </a:xfrm>
              <a:prstGeom prst="rect">
                <a:avLst/>
              </a:prstGeom>
              <a:blipFill>
                <a:blip r:embed="rId3"/>
                <a:stretch>
                  <a:fillRect l="-2557" t="-9859" r="-2841" b="-2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802A25A-B0EA-8143-9296-8C54F0150DC3}"/>
              </a:ext>
            </a:extLst>
          </p:cNvPr>
          <p:cNvSpPr txBox="1"/>
          <p:nvPr/>
        </p:nvSpPr>
        <p:spPr>
          <a:xfrm>
            <a:off x="838199" y="3057526"/>
            <a:ext cx="105918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“Mini” regression models for different sections of 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</a:rPr>
              <a:t>Cut off points can be decided based on visualizations, theory, or ask an algorithm </a:t>
            </a:r>
            <a:r>
              <a:rPr lang="en-US" sz="3200" dirty="0">
                <a:solidFill>
                  <a:schemeClr val="accent6"/>
                </a:solidFill>
                <a:sym typeface="Wingdings" pitchFamily="2" charset="2"/>
              </a:rPr>
              <a:t>:)</a:t>
            </a:r>
            <a:endParaRPr lang="en-US" sz="3200" dirty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/>
                </a:solidFill>
              </a:rPr>
              <a:t>If section is not significant, then that can be removed from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DE6B6B-E2CF-444D-9D6F-B815B4BB0ED0}"/>
                  </a:ext>
                </a:extLst>
              </p:cNvPr>
              <p:cNvSpPr/>
              <p:nvPr/>
            </p:nvSpPr>
            <p:spPr>
              <a:xfrm>
                <a:off x="5928945" y="1687297"/>
                <a:ext cx="3707297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8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DE6B6B-E2CF-444D-9D6F-B815B4BB0E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945" y="1687297"/>
                <a:ext cx="3707297" cy="534762"/>
              </a:xfrm>
              <a:prstGeom prst="rect">
                <a:avLst/>
              </a:prstGeom>
              <a:blipFill>
                <a:blip r:embed="rId4"/>
                <a:stretch>
                  <a:fillRect t="-6977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3F386D0C-6912-5C4F-8FC0-8E90CE790691}"/>
              </a:ext>
            </a:extLst>
          </p:cNvPr>
          <p:cNvSpPr/>
          <p:nvPr/>
        </p:nvSpPr>
        <p:spPr>
          <a:xfrm>
            <a:off x="5486401" y="1548427"/>
            <a:ext cx="185737" cy="784348"/>
          </a:xfrm>
          <a:prstGeom prst="righ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31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Spline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D878BA-85F5-0947-9BA2-AF92D83B131C}"/>
                  </a:ext>
                </a:extLst>
              </p:cNvPr>
              <p:cNvSpPr txBox="1"/>
              <p:nvPr/>
            </p:nvSpPr>
            <p:spPr>
              <a:xfrm>
                <a:off x="838199" y="1488831"/>
                <a:ext cx="4457502" cy="884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1.1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>
                        <a:lumMod val="95000"/>
                      </a:schemeClr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endParaRPr lang="en-US" sz="2800" i="1" dirty="0">
                  <a:solidFill>
                    <a:schemeClr val="bg1">
                      <a:lumMod val="9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8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>
                        <a:lumMod val="95000"/>
                      </a:schemeClr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8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D878BA-85F5-0947-9BA2-AF92D83B1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88831"/>
                <a:ext cx="4457502" cy="884858"/>
              </a:xfrm>
              <a:prstGeom prst="rect">
                <a:avLst/>
              </a:prstGeom>
              <a:blipFill>
                <a:blip r:embed="rId3"/>
                <a:stretch>
                  <a:fillRect l="-2557" t="-9859" r="-2841" b="-2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47472DE-2379-AD4B-8055-28C917CBFD69}"/>
                  </a:ext>
                </a:extLst>
              </p:cNvPr>
              <p:cNvSpPr/>
              <p:nvPr/>
            </p:nvSpPr>
            <p:spPr>
              <a:xfrm>
                <a:off x="5928945" y="1687297"/>
                <a:ext cx="3707297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8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47472DE-2379-AD4B-8055-28C917CBF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945" y="1687297"/>
                <a:ext cx="3707297" cy="534762"/>
              </a:xfrm>
              <a:prstGeom prst="rect">
                <a:avLst/>
              </a:prstGeom>
              <a:blipFill>
                <a:blip r:embed="rId4"/>
                <a:stretch>
                  <a:fillRect t="-6977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0C654565-75BA-A14B-99C9-C32C10121423}"/>
              </a:ext>
            </a:extLst>
          </p:cNvPr>
          <p:cNvSpPr/>
          <p:nvPr/>
        </p:nvSpPr>
        <p:spPr>
          <a:xfrm>
            <a:off x="5486401" y="1548427"/>
            <a:ext cx="185737" cy="784348"/>
          </a:xfrm>
          <a:prstGeom prst="rightBrac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B044D-55F5-A543-8B82-E8C6D9FF9E91}"/>
              </a:ext>
            </a:extLst>
          </p:cNvPr>
          <p:cNvSpPr txBox="1"/>
          <p:nvPr/>
        </p:nvSpPr>
        <p:spPr>
          <a:xfrm>
            <a:off x="838199" y="2898280"/>
            <a:ext cx="1334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Steps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594218-96B0-F347-B3B0-1B72621B022C}"/>
              </a:ext>
            </a:extLst>
          </p:cNvPr>
          <p:cNvSpPr txBox="1"/>
          <p:nvPr/>
        </p:nvSpPr>
        <p:spPr>
          <a:xfrm>
            <a:off x="1132972" y="3667721"/>
            <a:ext cx="59679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000" dirty="0">
                <a:solidFill>
                  <a:schemeClr val="accent6"/>
                </a:solidFill>
              </a:rPr>
              <a:t>Define all the “joints”</a:t>
            </a:r>
          </a:p>
          <a:p>
            <a:pPr marL="514350" indent="-514350">
              <a:buAutoNum type="arabicPeriod"/>
            </a:pPr>
            <a:r>
              <a:rPr lang="en-US" sz="3000" dirty="0">
                <a:solidFill>
                  <a:schemeClr val="accent6"/>
                </a:solidFill>
              </a:rPr>
              <a:t>Create the </a:t>
            </a:r>
            <a:r>
              <a:rPr lang="en-US" sz="3000" dirty="0">
                <a:solidFill>
                  <a:schemeClr val="accent5"/>
                </a:solidFill>
              </a:rPr>
              <a:t>”J” variables</a:t>
            </a:r>
          </a:p>
          <a:p>
            <a:pPr marL="514350" indent="-514350">
              <a:buAutoNum type="arabicPeriod"/>
            </a:pPr>
            <a:r>
              <a:rPr lang="en-US" sz="3000" dirty="0">
                <a:solidFill>
                  <a:schemeClr val="accent6"/>
                </a:solidFill>
              </a:rPr>
              <a:t>Include all the J variables in the model</a:t>
            </a:r>
          </a:p>
          <a:p>
            <a:pPr marL="514350" indent="-514350">
              <a:buAutoNum type="arabicPeriod"/>
            </a:pPr>
            <a:r>
              <a:rPr lang="en-US" sz="3000" dirty="0">
                <a:solidFill>
                  <a:schemeClr val="accent6"/>
                </a:solidFill>
              </a:rPr>
              <a:t>Run the regression as we’ve done before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5713E-24F4-344E-89D0-D03FA5B0ADA4}"/>
              </a:ext>
            </a:extLst>
          </p:cNvPr>
          <p:cNvSpPr txBox="1"/>
          <p:nvPr/>
        </p:nvSpPr>
        <p:spPr>
          <a:xfrm>
            <a:off x="5579269" y="1548427"/>
            <a:ext cx="5867400" cy="29854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</a:rPr>
              <a:t>Example: 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We want to set a joint at x = 2, then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X is the same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J = X – 2 when X &gt; 2, otherwise it is 0</a:t>
            </a:r>
          </a:p>
          <a:p>
            <a:endParaRPr lang="en-US" sz="1600" dirty="0">
              <a:solidFill>
                <a:schemeClr val="accent5"/>
              </a:solidFill>
            </a:endParaRPr>
          </a:p>
          <a:p>
            <a:r>
              <a:rPr lang="en-US" sz="2800" dirty="0">
                <a:solidFill>
                  <a:schemeClr val="accent5"/>
                </a:solidFill>
              </a:rPr>
              <a:t>Then the model is 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Y ~ X + J</a:t>
            </a:r>
          </a:p>
        </p:txBody>
      </p:sp>
    </p:spTree>
    <p:extLst>
      <p:ext uri="{BB962C8B-B14F-4D97-AF65-F5344CB8AC3E}">
        <p14:creationId xmlns:p14="http://schemas.microsoft.com/office/powerpoint/2010/main" val="10369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Spline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D878BA-85F5-0947-9BA2-AF92D83B131C}"/>
                  </a:ext>
                </a:extLst>
              </p:cNvPr>
              <p:cNvSpPr txBox="1"/>
              <p:nvPr/>
            </p:nvSpPr>
            <p:spPr>
              <a:xfrm>
                <a:off x="838199" y="1488831"/>
                <a:ext cx="4457502" cy="884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1.1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>
                        <a:lumMod val="95000"/>
                      </a:schemeClr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endParaRPr lang="en-US" sz="2800" i="1" dirty="0">
                  <a:solidFill>
                    <a:schemeClr val="bg1">
                      <a:lumMod val="95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8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>
                        <a:lumMod val="95000"/>
                      </a:schemeClr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28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D878BA-85F5-0947-9BA2-AF92D83B1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488831"/>
                <a:ext cx="4457502" cy="884858"/>
              </a:xfrm>
              <a:prstGeom prst="rect">
                <a:avLst/>
              </a:prstGeom>
              <a:blipFill>
                <a:blip r:embed="rId3"/>
                <a:stretch>
                  <a:fillRect l="-2557" t="-9859" r="-2841" b="-2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47472DE-2379-AD4B-8055-28C917CBFD69}"/>
                  </a:ext>
                </a:extLst>
              </p:cNvPr>
              <p:cNvSpPr/>
              <p:nvPr/>
            </p:nvSpPr>
            <p:spPr>
              <a:xfrm>
                <a:off x="5928945" y="1687297"/>
                <a:ext cx="3707297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8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47472DE-2379-AD4B-8055-28C917CBF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945" y="1687297"/>
                <a:ext cx="3707297" cy="534762"/>
              </a:xfrm>
              <a:prstGeom prst="rect">
                <a:avLst/>
              </a:prstGeom>
              <a:blipFill>
                <a:blip r:embed="rId4"/>
                <a:stretch>
                  <a:fillRect t="-6977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0C654565-75BA-A14B-99C9-C32C10121423}"/>
              </a:ext>
            </a:extLst>
          </p:cNvPr>
          <p:cNvSpPr/>
          <p:nvPr/>
        </p:nvSpPr>
        <p:spPr>
          <a:xfrm>
            <a:off x="5486401" y="1548427"/>
            <a:ext cx="185737" cy="784348"/>
          </a:xfrm>
          <a:prstGeom prst="rightBrac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B044D-55F5-A543-8B82-E8C6D9FF9E91}"/>
              </a:ext>
            </a:extLst>
          </p:cNvPr>
          <p:cNvSpPr txBox="1"/>
          <p:nvPr/>
        </p:nvSpPr>
        <p:spPr>
          <a:xfrm>
            <a:off x="838199" y="2898280"/>
            <a:ext cx="1334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accent5"/>
                </a:solidFill>
              </a:rPr>
              <a:t>Steps</a:t>
            </a:r>
            <a:endParaRPr lang="en-US" sz="4400" b="1" dirty="0">
              <a:solidFill>
                <a:schemeClr val="accent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594218-96B0-F347-B3B0-1B72621B022C}"/>
              </a:ext>
            </a:extLst>
          </p:cNvPr>
          <p:cNvSpPr txBox="1"/>
          <p:nvPr/>
        </p:nvSpPr>
        <p:spPr>
          <a:xfrm>
            <a:off x="1132972" y="3667721"/>
            <a:ext cx="59679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000" dirty="0">
                <a:solidFill>
                  <a:schemeClr val="bg1">
                    <a:lumMod val="95000"/>
                  </a:schemeClr>
                </a:solidFill>
              </a:rPr>
              <a:t>Define all the “joints”</a:t>
            </a:r>
          </a:p>
          <a:p>
            <a:pPr marL="514350" indent="-514350">
              <a:buAutoNum type="arabicPeriod"/>
            </a:pPr>
            <a:r>
              <a:rPr lang="en-US" sz="3000" dirty="0">
                <a:solidFill>
                  <a:schemeClr val="bg1">
                    <a:lumMod val="95000"/>
                  </a:schemeClr>
                </a:solidFill>
              </a:rPr>
              <a:t>Create the ”J” variables</a:t>
            </a:r>
          </a:p>
          <a:p>
            <a:pPr marL="514350" indent="-514350">
              <a:buAutoNum type="arabicPeriod"/>
            </a:pPr>
            <a:r>
              <a:rPr lang="en-US" sz="3000" dirty="0">
                <a:solidFill>
                  <a:schemeClr val="bg1">
                    <a:lumMod val="95000"/>
                  </a:schemeClr>
                </a:solidFill>
              </a:rPr>
              <a:t>Include all the J variables in the model</a:t>
            </a:r>
          </a:p>
          <a:p>
            <a:pPr marL="514350" indent="-514350">
              <a:buAutoNum type="arabicPeriod"/>
            </a:pPr>
            <a:r>
              <a:rPr lang="en-US" sz="3000" dirty="0">
                <a:solidFill>
                  <a:schemeClr val="bg1">
                    <a:lumMod val="95000"/>
                  </a:schemeClr>
                </a:solidFill>
              </a:rPr>
              <a:t>Run the regression as we’ve done before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5713E-24F4-344E-89D0-D03FA5B0ADA4}"/>
              </a:ext>
            </a:extLst>
          </p:cNvPr>
          <p:cNvSpPr txBox="1"/>
          <p:nvPr/>
        </p:nvSpPr>
        <p:spPr>
          <a:xfrm>
            <a:off x="2676506" y="3922619"/>
            <a:ext cx="6838987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6"/>
                </a:solidFill>
              </a:rPr>
              <a:t>Or you can let an algorithm decide the best fit</a:t>
            </a:r>
          </a:p>
        </p:txBody>
      </p:sp>
    </p:spTree>
    <p:extLst>
      <p:ext uri="{BB962C8B-B14F-4D97-AF65-F5344CB8AC3E}">
        <p14:creationId xmlns:p14="http://schemas.microsoft.com/office/powerpoint/2010/main" val="1423976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87402" y="2758369"/>
            <a:ext cx="5257801" cy="1123706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Polynomial </a:t>
            </a:r>
            <a:r>
              <a:rPr lang="en-US" sz="6600" b="1" dirty="0">
                <a:solidFill>
                  <a:schemeClr val="accent1"/>
                </a:solidFill>
                <a:latin typeface="Georgia" panose="02040502050405020303" pitchFamily="18" charset="0"/>
              </a:rPr>
              <a:t>and</a:t>
            </a:r>
            <a:r>
              <a:rPr lang="en-US" sz="6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6600" b="1" dirty="0">
                <a:solidFill>
                  <a:schemeClr val="accent6"/>
                </a:solidFill>
                <a:latin typeface="Georgia" panose="02040502050405020303" pitchFamily="18" charset="0"/>
              </a:rPr>
              <a:t>Spline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2C1226-65D9-A546-996B-3A0EBDF82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060" y="0"/>
            <a:ext cx="8929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12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87402" y="2758369"/>
            <a:ext cx="5257801" cy="1123706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Polynomial </a:t>
            </a:r>
            <a:r>
              <a:rPr lang="en-US" sz="6600" b="1" dirty="0">
                <a:solidFill>
                  <a:schemeClr val="accent1"/>
                </a:solidFill>
                <a:latin typeface="Georgia" panose="02040502050405020303" pitchFamily="18" charset="0"/>
              </a:rPr>
              <a:t>and</a:t>
            </a:r>
            <a:r>
              <a:rPr lang="en-US" sz="6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6600" b="1" dirty="0">
                <a:solidFill>
                  <a:schemeClr val="accent6"/>
                </a:solidFill>
                <a:latin typeface="Georgia" panose="02040502050405020303" pitchFamily="18" charset="0"/>
              </a:rPr>
              <a:t>Spline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D2C1226-65D9-A546-996B-3A0EBDF82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060" y="0"/>
            <a:ext cx="892994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30E1F8A-E92E-894A-BA95-60085B4EAF59}"/>
              </a:ext>
            </a:extLst>
          </p:cNvPr>
          <p:cNvSpPr/>
          <p:nvPr/>
        </p:nvSpPr>
        <p:spPr>
          <a:xfrm>
            <a:off x="5130585" y="2242133"/>
            <a:ext cx="5192889" cy="215617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How would you interpret these?</a:t>
            </a:r>
          </a:p>
        </p:txBody>
      </p:sp>
    </p:spTree>
    <p:extLst>
      <p:ext uri="{BB962C8B-B14F-4D97-AF65-F5344CB8AC3E}">
        <p14:creationId xmlns:p14="http://schemas.microsoft.com/office/powerpoint/2010/main" val="3629034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1"/>
                </a:solidFill>
                <a:latin typeface="Georgia" panose="02040502050405020303" pitchFamily="18" charset="0"/>
              </a:rPr>
              <a:t>Monotonic </a:t>
            </a:r>
            <a:r>
              <a:rPr lang="en-US" sz="4800" b="1" dirty="0">
                <a:solidFill>
                  <a:schemeClr val="accent5"/>
                </a:solidFill>
                <a:latin typeface="Georgia" panose="02040502050405020303" pitchFamily="18" charset="0"/>
              </a:rPr>
              <a:t>Transformations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6C858-2E1D-0D4A-90EE-A6D3D8447F5D}"/>
              </a:ext>
            </a:extLst>
          </p:cNvPr>
          <p:cNvSpPr txBox="1"/>
          <p:nvPr/>
        </p:nvSpPr>
        <p:spPr>
          <a:xfrm>
            <a:off x="838198" y="1902797"/>
            <a:ext cx="1018149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We can also transform the outcome/predictors to make the relationship more linear (very common)</a:t>
            </a:r>
          </a:p>
          <a:p>
            <a:endParaRPr lang="en-US" sz="1600" i="1" dirty="0">
              <a:solidFill>
                <a:schemeClr val="accent1"/>
              </a:solidFill>
            </a:endParaRPr>
          </a:p>
          <a:p>
            <a:r>
              <a:rPr lang="en-US" sz="3600" i="1" dirty="0">
                <a:solidFill>
                  <a:schemeClr val="accent1"/>
                </a:solidFill>
              </a:rPr>
              <a:t>Common Monotonic Transformations: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accent2"/>
                </a:solidFill>
              </a:rPr>
              <a:t>Logarithmic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accent3"/>
                </a:solidFill>
              </a:rPr>
              <a:t>Box-Cox</a:t>
            </a:r>
            <a:endParaRPr lang="en-US" sz="2800" i="1" dirty="0">
              <a:solidFill>
                <a:schemeClr val="accent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564E2B-2DC3-6F4E-B837-D436A0898707}"/>
              </a:ext>
            </a:extLst>
          </p:cNvPr>
          <p:cNvSpPr txBox="1"/>
          <p:nvPr/>
        </p:nvSpPr>
        <p:spPr>
          <a:xfrm>
            <a:off x="9058898" y="3217776"/>
            <a:ext cx="1960793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2"/>
                </a:solidFill>
              </a:rPr>
              <a:t>Log-Lin</a:t>
            </a:r>
          </a:p>
          <a:p>
            <a:r>
              <a:rPr lang="en-US" sz="4400" dirty="0">
                <a:solidFill>
                  <a:schemeClr val="accent2"/>
                </a:solidFill>
              </a:rPr>
              <a:t>Log-Log</a:t>
            </a:r>
          </a:p>
          <a:p>
            <a:r>
              <a:rPr lang="en-US" sz="4400" dirty="0">
                <a:solidFill>
                  <a:schemeClr val="accent2"/>
                </a:solidFill>
              </a:rPr>
              <a:t>Lin-Log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DA1F097-8BC0-8D41-ADAA-2E2EFABA4FCA}"/>
              </a:ext>
            </a:extLst>
          </p:cNvPr>
          <p:cNvCxnSpPr/>
          <p:nvPr/>
        </p:nvCxnSpPr>
        <p:spPr>
          <a:xfrm>
            <a:off x="3986213" y="4100513"/>
            <a:ext cx="4729162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1857C3F-899A-FB4F-864D-755E1242973D}"/>
              </a:ext>
            </a:extLst>
          </p:cNvPr>
          <p:cNvSpPr txBox="1"/>
          <p:nvPr/>
        </p:nvSpPr>
        <p:spPr>
          <a:xfrm>
            <a:off x="1150056" y="5548417"/>
            <a:ext cx="9869635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</a:rPr>
              <a:t>Uses powers of the predictor to make it linear (e.g., square root, square, etc.)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C4B439-8950-C043-B729-1BAA23A39F24}"/>
              </a:ext>
            </a:extLst>
          </p:cNvPr>
          <p:cNvCxnSpPr>
            <a:cxnSpLocks/>
          </p:cNvCxnSpPr>
          <p:nvPr/>
        </p:nvCxnSpPr>
        <p:spPr>
          <a:xfrm>
            <a:off x="2286000" y="5029200"/>
            <a:ext cx="257175" cy="40005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23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1"/>
                </a:solidFill>
                <a:latin typeface="Georgia" panose="02040502050405020303" pitchFamily="18" charset="0"/>
              </a:rPr>
              <a:t>Monotonic </a:t>
            </a:r>
            <a:r>
              <a:rPr lang="en-US" sz="4800" b="1" dirty="0">
                <a:solidFill>
                  <a:schemeClr val="accent5"/>
                </a:solidFill>
                <a:latin typeface="Georgia" panose="02040502050405020303" pitchFamily="18" charset="0"/>
              </a:rPr>
              <a:t>Transformations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6C858-2E1D-0D4A-90EE-A6D3D8447F5D}"/>
              </a:ext>
            </a:extLst>
          </p:cNvPr>
          <p:cNvSpPr txBox="1"/>
          <p:nvPr/>
        </p:nvSpPr>
        <p:spPr>
          <a:xfrm>
            <a:off x="838198" y="1902797"/>
            <a:ext cx="1018149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We can also transform the outcome/predictors to make the relationship more linear (very common)</a:t>
            </a:r>
          </a:p>
          <a:p>
            <a:endParaRPr lang="en-US" sz="1600" i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600" i="1" dirty="0">
                <a:solidFill>
                  <a:schemeClr val="bg1">
                    <a:lumMod val="95000"/>
                  </a:schemeClr>
                </a:solidFill>
              </a:rPr>
              <a:t>Common Monotonic Transformations: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bg1">
                    <a:lumMod val="95000"/>
                  </a:schemeClr>
                </a:solidFill>
              </a:rPr>
              <a:t>Logarithmic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bg1">
                    <a:lumMod val="95000"/>
                  </a:schemeClr>
                </a:solidFill>
              </a:rPr>
              <a:t>Box-Cox</a:t>
            </a:r>
            <a:endParaRPr lang="en-US" sz="28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564E2B-2DC3-6F4E-B837-D436A0898707}"/>
              </a:ext>
            </a:extLst>
          </p:cNvPr>
          <p:cNvSpPr txBox="1"/>
          <p:nvPr/>
        </p:nvSpPr>
        <p:spPr>
          <a:xfrm>
            <a:off x="9058898" y="3217776"/>
            <a:ext cx="1960793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Log-Lin</a:t>
            </a:r>
          </a:p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Log-Log</a:t>
            </a:r>
          </a:p>
          <a:p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Lin-Log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57C3F-899A-FB4F-864D-755E1242973D}"/>
              </a:ext>
            </a:extLst>
          </p:cNvPr>
          <p:cNvSpPr txBox="1"/>
          <p:nvPr/>
        </p:nvSpPr>
        <p:spPr>
          <a:xfrm>
            <a:off x="1150056" y="5548417"/>
            <a:ext cx="9869635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Uses powers of the predictor to make it linear (e.g., square root, square, etc.)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1800A0-0F20-8F42-BDB9-4E0801E397AE}"/>
              </a:ext>
            </a:extLst>
          </p:cNvPr>
          <p:cNvSpPr/>
          <p:nvPr/>
        </p:nvSpPr>
        <p:spPr>
          <a:xfrm>
            <a:off x="1941336" y="1516566"/>
            <a:ext cx="8656301" cy="215617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Monotonic means that the transformation doesn’t change the order of the data points</a:t>
            </a:r>
          </a:p>
        </p:txBody>
      </p:sp>
    </p:spTree>
    <p:extLst>
      <p:ext uri="{BB962C8B-B14F-4D97-AF65-F5344CB8AC3E}">
        <p14:creationId xmlns:p14="http://schemas.microsoft.com/office/powerpoint/2010/main" val="686795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1"/>
                </a:solidFill>
                <a:latin typeface="Georgia" panose="02040502050405020303" pitchFamily="18" charset="0"/>
              </a:rPr>
              <a:t>Log </a:t>
            </a:r>
            <a:r>
              <a:rPr lang="en-US" sz="4800" b="1" dirty="0">
                <a:solidFill>
                  <a:schemeClr val="accent3"/>
                </a:solidFill>
                <a:latin typeface="Georgia" panose="02040502050405020303" pitchFamily="18" charset="0"/>
              </a:rPr>
              <a:t>Transformations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6C858-2E1D-0D4A-90EE-A6D3D8447F5D}"/>
              </a:ext>
            </a:extLst>
          </p:cNvPr>
          <p:cNvSpPr txBox="1"/>
          <p:nvPr/>
        </p:nvSpPr>
        <p:spPr>
          <a:xfrm>
            <a:off x="838198" y="1902797"/>
            <a:ext cx="101814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few things to know:</a:t>
            </a:r>
          </a:p>
          <a:p>
            <a:endParaRPr lang="en-US" sz="1600" i="1" dirty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accent1"/>
                </a:solidFill>
              </a:rPr>
              <a:t>When we say log transformation, we almost always mean using the natural log (ln)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accent4"/>
                </a:solidFill>
              </a:rPr>
              <a:t>The estimate, mathemagically, approximates to the percent change in the outcome</a:t>
            </a:r>
            <a:endParaRPr lang="en-US" sz="2800" i="1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1AEF2D-1CAB-7743-BC5D-7B25D66A08A3}"/>
                  </a:ext>
                </a:extLst>
              </p:cNvPr>
              <p:cNvSpPr txBox="1"/>
              <p:nvPr/>
            </p:nvSpPr>
            <p:spPr>
              <a:xfrm>
                <a:off x="2821782" y="5077903"/>
                <a:ext cx="4760278" cy="694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𝐿𝑜𝑔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40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</m:d>
                      <m:r>
                        <a:rPr lang="en-US" sz="40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=1+ .03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1AEF2D-1CAB-7743-BC5D-7B25D66A0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82" y="5077903"/>
                <a:ext cx="4760278" cy="694806"/>
              </a:xfrm>
              <a:prstGeom prst="rect">
                <a:avLst/>
              </a:prstGeom>
              <a:blipFill>
                <a:blip r:embed="rId3"/>
                <a:stretch>
                  <a:fillRect l="-2926" t="-14286" r="-26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8E7F716-D778-9A4A-9A80-C11F4536243A}"/>
              </a:ext>
            </a:extLst>
          </p:cNvPr>
          <p:cNvSpPr txBox="1"/>
          <p:nvPr/>
        </p:nvSpPr>
        <p:spPr>
          <a:xfrm>
            <a:off x="5928944" y="5839272"/>
            <a:ext cx="5713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For a one-unit change in X, there is an associated 3% change in Y</a:t>
            </a:r>
          </a:p>
        </p:txBody>
      </p:sp>
    </p:spTree>
    <p:extLst>
      <p:ext uri="{BB962C8B-B14F-4D97-AF65-F5344CB8AC3E}">
        <p14:creationId xmlns:p14="http://schemas.microsoft.com/office/powerpoint/2010/main" val="10130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What is meant by “nonlinear”?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5BD1E-559E-2E47-AE12-C96123526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885" y="1488831"/>
            <a:ext cx="6185828" cy="5154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238556-9D9D-B64C-8776-058F3718A838}"/>
              </a:ext>
            </a:extLst>
          </p:cNvPr>
          <p:cNvSpPr txBox="1"/>
          <p:nvPr/>
        </p:nvSpPr>
        <p:spPr>
          <a:xfrm>
            <a:off x="838199" y="1843088"/>
            <a:ext cx="47726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When the relationship between a predictor and the outcome isn’t represented well by a straight 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E9380-2DAD-2843-8B7A-CA18AF7B90B2}"/>
              </a:ext>
            </a:extLst>
          </p:cNvPr>
          <p:cNvSpPr txBox="1"/>
          <p:nvPr/>
        </p:nvSpPr>
        <p:spPr>
          <a:xfrm>
            <a:off x="1114425" y="5700713"/>
            <a:ext cx="5835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This is an example of a quadratic effect</a:t>
            </a:r>
          </a:p>
        </p:txBody>
      </p:sp>
    </p:spTree>
    <p:extLst>
      <p:ext uri="{BB962C8B-B14F-4D97-AF65-F5344CB8AC3E}">
        <p14:creationId xmlns:p14="http://schemas.microsoft.com/office/powerpoint/2010/main" val="1922839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1"/>
                </a:solidFill>
                <a:latin typeface="Georgia" panose="02040502050405020303" pitchFamily="18" charset="0"/>
              </a:rPr>
              <a:t>Additional Resources!</a:t>
            </a:r>
            <a:endParaRPr lang="en-US" sz="4800" b="1" dirty="0">
              <a:solidFill>
                <a:schemeClr val="accent3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6C858-2E1D-0D4A-90EE-A6D3D8447F5D}"/>
              </a:ext>
            </a:extLst>
          </p:cNvPr>
          <p:cNvSpPr txBox="1"/>
          <p:nvPr/>
        </p:nvSpPr>
        <p:spPr>
          <a:xfrm>
            <a:off x="838198" y="1902797"/>
            <a:ext cx="101814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http://www.sthda.com/english/articles/40-regression-analysis/162-nonlinear-regression-essentials-in-r-polynomial-and-spline-regression-models/</a:t>
            </a:r>
            <a:endParaRPr lang="en-US" sz="3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44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3634BE-2D49-A94A-B1DA-2EF372BCB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77" y="281489"/>
            <a:ext cx="5917223" cy="4453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4DB0D7-D669-A94C-BF88-62B93AA7E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077" y="2848220"/>
            <a:ext cx="6699738" cy="37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4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9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E8F539-E190-1642-A6AA-D7B7AF0D7F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682"/>
          <a:stretch/>
        </p:blipFill>
        <p:spPr>
          <a:xfrm>
            <a:off x="2786063" y="1"/>
            <a:ext cx="6596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8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Two examples of nonlinear relations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5BD1E-559E-2E47-AE12-C96123526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9" y="2743200"/>
            <a:ext cx="4733193" cy="3944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B2314F-99CD-0647-98CD-855E68320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982" y="2743200"/>
            <a:ext cx="4733192" cy="39443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73A580-513F-AE42-98B3-5D1BECC7DF67}"/>
                  </a:ext>
                </a:extLst>
              </p:cNvPr>
              <p:cNvSpPr txBox="1"/>
              <p:nvPr/>
            </p:nvSpPr>
            <p:spPr>
              <a:xfrm>
                <a:off x="1312353" y="1921949"/>
                <a:ext cx="4168449" cy="670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73A580-513F-AE42-98B3-5D1BECC7D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353" y="1921949"/>
                <a:ext cx="4168449" cy="670889"/>
              </a:xfrm>
              <a:prstGeom prst="rect">
                <a:avLst/>
              </a:prstGeom>
              <a:blipFill>
                <a:blip r:embed="rId5"/>
                <a:stretch>
                  <a:fillRect l="-1818" r="-303" b="-25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13DCD3-D9C9-2B48-84BC-E874CD5D642C}"/>
                  </a:ext>
                </a:extLst>
              </p:cNvPr>
              <p:cNvSpPr txBox="1"/>
              <p:nvPr/>
            </p:nvSpPr>
            <p:spPr>
              <a:xfrm>
                <a:off x="6001439" y="2032300"/>
                <a:ext cx="5303311" cy="560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713DCD3-D9C9-2B48-84BC-E874CD5D6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439" y="2032300"/>
                <a:ext cx="5303311" cy="560538"/>
              </a:xfrm>
              <a:prstGeom prst="rect">
                <a:avLst/>
              </a:prstGeom>
              <a:blipFill>
                <a:blip r:embed="rId6"/>
                <a:stretch>
                  <a:fillRect l="-1435" t="-4444" r="-239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0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Example of questions we can answer in these situations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5BD1E-559E-2E47-AE12-C96123526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363" y="1658815"/>
            <a:ext cx="2948942" cy="24574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3FCDD8-42F0-054A-9B9E-9614979A72B6}"/>
              </a:ext>
            </a:extLst>
          </p:cNvPr>
          <p:cNvSpPr txBox="1"/>
          <p:nvPr/>
        </p:nvSpPr>
        <p:spPr>
          <a:xfrm>
            <a:off x="871538" y="2300288"/>
            <a:ext cx="7300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value of X produces the lowest value of Y (or highest)?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5BCA61-6AA1-F047-842B-AF7A3E699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3857626"/>
            <a:ext cx="2948942" cy="24574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9413A0-6A8F-B745-988A-91DE18398732}"/>
              </a:ext>
            </a:extLst>
          </p:cNvPr>
          <p:cNvSpPr/>
          <p:nvPr/>
        </p:nvSpPr>
        <p:spPr>
          <a:xfrm>
            <a:off x="4276725" y="4697838"/>
            <a:ext cx="7287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Where does the effect of X wear off? Where is it the largest?</a:t>
            </a:r>
          </a:p>
        </p:txBody>
      </p:sp>
    </p:spTree>
    <p:extLst>
      <p:ext uri="{BB962C8B-B14F-4D97-AF65-F5344CB8AC3E}">
        <p14:creationId xmlns:p14="http://schemas.microsoft.com/office/powerpoint/2010/main" val="177726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Georgia" panose="02040502050405020303" pitchFamily="18" charset="0"/>
              </a:rPr>
              <a:t>How do we know if there is a nonlinear effect?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6C858-2E1D-0D4A-90EE-A6D3D8447F5D}"/>
              </a:ext>
            </a:extLst>
          </p:cNvPr>
          <p:cNvSpPr txBox="1"/>
          <p:nvPr/>
        </p:nvSpPr>
        <p:spPr>
          <a:xfrm>
            <a:off x="838198" y="1902797"/>
            <a:ext cx="10181493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 </a:t>
            </a:r>
            <a:r>
              <a:rPr lang="en-US" sz="3600" dirty="0">
                <a:solidFill>
                  <a:schemeClr val="accent3"/>
                </a:solidFill>
              </a:rPr>
              <a:t>simple regression</a:t>
            </a:r>
            <a:r>
              <a:rPr lang="en-US" sz="3600" dirty="0"/>
              <a:t>, look at scatterplot (we should be looking at this early on anyway)</a:t>
            </a:r>
          </a:p>
          <a:p>
            <a:endParaRPr lang="en-US" sz="1050" dirty="0"/>
          </a:p>
          <a:p>
            <a:r>
              <a:rPr lang="en-US" sz="3600" dirty="0"/>
              <a:t>In </a:t>
            </a:r>
            <a:r>
              <a:rPr lang="en-US" sz="3600" dirty="0">
                <a:solidFill>
                  <a:schemeClr val="accent4"/>
                </a:solidFill>
              </a:rPr>
              <a:t>multiple regression</a:t>
            </a:r>
            <a:r>
              <a:rPr lang="en-US" sz="3600" dirty="0"/>
              <a:t>, the residual scatterplot can be very informative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A regular scatterplot can hide any nonlinearities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1"/>
                </a:solidFill>
              </a:rPr>
              <a:t>Still can be difficult to see graphically so we can test it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accent1"/>
                </a:solidFill>
              </a:rPr>
              <a:t>I always suggest using graphical methods first</a:t>
            </a:r>
          </a:p>
        </p:txBody>
      </p:sp>
    </p:spTree>
    <p:extLst>
      <p:ext uri="{BB962C8B-B14F-4D97-AF65-F5344CB8AC3E}">
        <p14:creationId xmlns:p14="http://schemas.microsoft.com/office/powerpoint/2010/main" val="217577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1"/>
                </a:solidFill>
                <a:latin typeface="Georgia" panose="02040502050405020303" pitchFamily="18" charset="0"/>
              </a:rPr>
              <a:t>Two Approaches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6C858-2E1D-0D4A-90EE-A6D3D8447F5D}"/>
              </a:ext>
            </a:extLst>
          </p:cNvPr>
          <p:cNvSpPr txBox="1"/>
          <p:nvPr/>
        </p:nvSpPr>
        <p:spPr>
          <a:xfrm>
            <a:off x="838198" y="2338844"/>
            <a:ext cx="1018149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i="1" dirty="0">
                <a:solidFill>
                  <a:schemeClr val="accent3">
                    <a:lumMod val="50000"/>
                  </a:schemeClr>
                </a:solidFill>
              </a:rPr>
              <a:t> Polynomial Regression</a:t>
            </a:r>
          </a:p>
          <a:p>
            <a:pPr marL="514350" indent="-514350">
              <a:buFont typeface="+mj-lt"/>
              <a:buAutoNum type="arabicPeriod"/>
            </a:pPr>
            <a:endParaRPr lang="en-US" sz="1400" i="1" dirty="0">
              <a:solidFill>
                <a:schemeClr val="accent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5400" i="1" dirty="0">
                <a:solidFill>
                  <a:schemeClr val="accent6"/>
                </a:solidFill>
              </a:rPr>
              <a:t> Spline Regression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B8C79-1880-644B-A091-24EA95720BF4}"/>
              </a:ext>
            </a:extLst>
          </p:cNvPr>
          <p:cNvSpPr txBox="1"/>
          <p:nvPr/>
        </p:nvSpPr>
        <p:spPr>
          <a:xfrm>
            <a:off x="838198" y="1395998"/>
            <a:ext cx="5581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 test for and interpret nonlinear relations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8F951E3-CE71-2F4E-A253-852AB110747C}"/>
              </a:ext>
            </a:extLst>
          </p:cNvPr>
          <p:cNvCxnSpPr>
            <a:cxnSpLocks/>
          </p:cNvCxnSpPr>
          <p:nvPr/>
        </p:nvCxnSpPr>
        <p:spPr>
          <a:xfrm>
            <a:off x="7943850" y="3043238"/>
            <a:ext cx="1071563" cy="106996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2D266D3-4437-374D-B488-768A65AF6F6C}"/>
              </a:ext>
            </a:extLst>
          </p:cNvPr>
          <p:cNvCxnSpPr>
            <a:cxnSpLocks/>
          </p:cNvCxnSpPr>
          <p:nvPr/>
        </p:nvCxnSpPr>
        <p:spPr>
          <a:xfrm>
            <a:off x="3629090" y="4228030"/>
            <a:ext cx="0" cy="105834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719286-3927-5345-9EDE-377E000F0A2F}"/>
                  </a:ext>
                </a:extLst>
              </p:cNvPr>
              <p:cNvSpPr txBox="1"/>
              <p:nvPr/>
            </p:nvSpPr>
            <p:spPr>
              <a:xfrm>
                <a:off x="6651079" y="4365298"/>
                <a:ext cx="5214441" cy="6321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4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4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719286-3927-5345-9EDE-377E000F0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079" y="4365298"/>
                <a:ext cx="5214441" cy="632161"/>
              </a:xfrm>
              <a:prstGeom prst="rect">
                <a:avLst/>
              </a:prstGeom>
              <a:blipFill>
                <a:blip r:embed="rId3"/>
                <a:stretch>
                  <a:fillRect l="-1703" t="-19608" r="-2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D878BA-85F5-0947-9BA2-AF92D83B131C}"/>
                  </a:ext>
                </a:extLst>
              </p:cNvPr>
              <p:cNvSpPr txBox="1"/>
              <p:nvPr/>
            </p:nvSpPr>
            <p:spPr>
              <a:xfrm>
                <a:off x="981065" y="5423643"/>
                <a:ext cx="6360203" cy="1264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4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1.1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accent6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1 </m:t>
                    </m:r>
                  </m:oMath>
                </a14:m>
                <a:endParaRPr lang="en-US" sz="4000" i="1" dirty="0">
                  <a:solidFill>
                    <a:schemeClr val="accent6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4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.2</m:t>
                        </m:r>
                      </m:sub>
                    </m:sSub>
                  </m:oMath>
                </a14:m>
                <a:r>
                  <a:rPr lang="en-US" sz="4000" dirty="0">
                    <a:solidFill>
                      <a:schemeClr val="accent6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4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sz="4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7D878BA-85F5-0947-9BA2-AF92D83B1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65" y="5423643"/>
                <a:ext cx="6360203" cy="1264320"/>
              </a:xfrm>
              <a:prstGeom prst="rect">
                <a:avLst/>
              </a:prstGeom>
              <a:blipFill>
                <a:blip r:embed="rId4"/>
                <a:stretch>
                  <a:fillRect l="-2590" t="-9901" r="-2988" b="-22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612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Polynomial Regression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D6C858-2E1D-0D4A-90EE-A6D3D8447F5D}"/>
              </a:ext>
            </a:extLst>
          </p:cNvPr>
          <p:cNvSpPr txBox="1"/>
          <p:nvPr/>
        </p:nvSpPr>
        <p:spPr>
          <a:xfrm>
            <a:off x="838198" y="2534134"/>
            <a:ext cx="1018149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Including “higher order” variables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X</a:t>
            </a:r>
            <a:r>
              <a:rPr lang="en-US" sz="4000" baseline="30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 is a second order variable of X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X</a:t>
            </a:r>
            <a:r>
              <a:rPr lang="en-US" sz="4000" baseline="30000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 is a third order variable of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719286-3927-5345-9EDE-377E000F0A2F}"/>
                  </a:ext>
                </a:extLst>
              </p:cNvPr>
              <p:cNvSpPr txBox="1"/>
              <p:nvPr/>
            </p:nvSpPr>
            <p:spPr>
              <a:xfrm>
                <a:off x="838198" y="1414184"/>
                <a:ext cx="3653821" cy="442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719286-3927-5345-9EDE-377E000F0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1414184"/>
                <a:ext cx="3653821" cy="442429"/>
              </a:xfrm>
              <a:prstGeom prst="rect">
                <a:avLst/>
              </a:prstGeom>
              <a:blipFill>
                <a:blip r:embed="rId3"/>
                <a:stretch>
                  <a:fillRect l="-1730" t="-194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F3C4C1-52D3-EE4E-B8DA-A9BD186C4BD4}"/>
              </a:ext>
            </a:extLst>
          </p:cNvPr>
          <p:cNvSpPr txBox="1"/>
          <p:nvPr/>
        </p:nvSpPr>
        <p:spPr>
          <a:xfrm>
            <a:off x="838198" y="4979820"/>
            <a:ext cx="10181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Notice that the lower order of X</a:t>
            </a:r>
            <a:r>
              <a:rPr lang="en-US" sz="4400" baseline="300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 is included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Why would we want to include it?</a:t>
            </a:r>
          </a:p>
        </p:txBody>
      </p:sp>
    </p:spTree>
    <p:extLst>
      <p:ext uri="{BB962C8B-B14F-4D97-AF65-F5344CB8AC3E}">
        <p14:creationId xmlns:p14="http://schemas.microsoft.com/office/powerpoint/2010/main" val="50163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Polynomial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719286-3927-5345-9EDE-377E000F0A2F}"/>
                  </a:ext>
                </a:extLst>
              </p:cNvPr>
              <p:cNvSpPr txBox="1"/>
              <p:nvPr/>
            </p:nvSpPr>
            <p:spPr>
              <a:xfrm>
                <a:off x="838198" y="1414184"/>
                <a:ext cx="3653821" cy="442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719286-3927-5345-9EDE-377E000F0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1414184"/>
                <a:ext cx="3653821" cy="442429"/>
              </a:xfrm>
              <a:prstGeom prst="rect">
                <a:avLst/>
              </a:prstGeom>
              <a:blipFill>
                <a:blip r:embed="rId3"/>
                <a:stretch>
                  <a:fillRect l="-1730" t="-194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6CE3FB1-B10F-7F4D-AEAF-DB37CA12B094}"/>
              </a:ext>
            </a:extLst>
          </p:cNvPr>
          <p:cNvSpPr txBox="1"/>
          <p:nvPr/>
        </p:nvSpPr>
        <p:spPr>
          <a:xfrm>
            <a:off x="838198" y="2537890"/>
            <a:ext cx="8269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Interpretation requires a tiny bit of calculus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2CEA4E-163C-384E-BE3E-279328C7A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0900" y="2226055"/>
            <a:ext cx="1549400" cy="127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9A2B6E-6D0C-894B-90D7-24FFA90224D6}"/>
                  </a:ext>
                </a:extLst>
              </p:cNvPr>
              <p:cNvSpPr txBox="1"/>
              <p:nvPr/>
            </p:nvSpPr>
            <p:spPr>
              <a:xfrm>
                <a:off x="1732278" y="3496055"/>
                <a:ext cx="3171188" cy="442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=2+1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+2 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49A2B6E-6D0C-894B-90D7-24FFA9022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78" y="3496055"/>
                <a:ext cx="3171188" cy="442429"/>
              </a:xfrm>
              <a:prstGeom prst="rect">
                <a:avLst/>
              </a:prstGeom>
              <a:blipFill>
                <a:blip r:embed="rId5"/>
                <a:stretch>
                  <a:fillRect l="-1594" t="-19444" r="-39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B704B4-DB0B-B649-9AC2-D1931D1A781C}"/>
                  </a:ext>
                </a:extLst>
              </p:cNvPr>
              <p:cNvSpPr txBox="1"/>
              <p:nvPr/>
            </p:nvSpPr>
            <p:spPr>
              <a:xfrm>
                <a:off x="1732278" y="4654295"/>
                <a:ext cx="5262018" cy="435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Effect</m:t>
                      </m:r>
                      <m:r>
                        <a:rPr lang="en-US" sz="280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80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trike="sngStrike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2+</m:t>
                      </m:r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trike="sngStrike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trike="sngStrike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trike="sngStrike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∗2</m:t>
                      </m:r>
                      <m:r>
                        <a:rPr lang="en-US" sz="2800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trike="sngStrike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B704B4-DB0B-B649-9AC2-D1931D1A7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78" y="4654295"/>
                <a:ext cx="5262018" cy="435889"/>
              </a:xfrm>
              <a:prstGeom prst="rect">
                <a:avLst/>
              </a:prstGeom>
              <a:blipFill>
                <a:blip r:embed="rId6"/>
                <a:stretch>
                  <a:fillRect l="-962" t="-277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B9A2462-7867-1F4F-9677-FF6F8D763637}"/>
              </a:ext>
            </a:extLst>
          </p:cNvPr>
          <p:cNvSpPr txBox="1"/>
          <p:nvPr/>
        </p:nvSpPr>
        <p:spPr>
          <a:xfrm>
            <a:off x="1237078" y="4111723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Take the derivative with respect to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X</a:t>
            </a:r>
            <a:r>
              <a:rPr lang="en-US" i="1" baseline="-25000" dirty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65CE1F-9663-3845-BA9D-773D249B1EEF}"/>
                  </a:ext>
                </a:extLst>
              </p:cNvPr>
              <p:cNvSpPr txBox="1"/>
              <p:nvPr/>
            </p:nvSpPr>
            <p:spPr>
              <a:xfrm>
                <a:off x="1732278" y="5266887"/>
                <a:ext cx="36108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Effect</m:t>
                      </m:r>
                      <m:r>
                        <a:rPr lang="en-US" sz="2800" b="0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800" b="0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 +4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65CE1F-9663-3845-BA9D-773D249B1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78" y="5266887"/>
                <a:ext cx="3610860" cy="430887"/>
              </a:xfrm>
              <a:prstGeom prst="rect">
                <a:avLst/>
              </a:prstGeom>
              <a:blipFill>
                <a:blip r:embed="rId7"/>
                <a:stretch>
                  <a:fillRect l="-1748" t="-8571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63FB14BC-61E7-1B43-AA89-502E8D4460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5106" y="3816282"/>
            <a:ext cx="3075194" cy="279563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FDD17F-3547-3647-B8B6-A8782C465FDD}"/>
              </a:ext>
            </a:extLst>
          </p:cNvPr>
          <p:cNvCxnSpPr/>
          <p:nvPr/>
        </p:nvCxnSpPr>
        <p:spPr>
          <a:xfrm>
            <a:off x="5928945" y="5482330"/>
            <a:ext cx="2141264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4C03C0B-9B7C-3446-B3EA-C95EEB4FF413}"/>
              </a:ext>
            </a:extLst>
          </p:cNvPr>
          <p:cNvSpPr txBox="1"/>
          <p:nvPr/>
        </p:nvSpPr>
        <p:spPr>
          <a:xfrm>
            <a:off x="838198" y="6027138"/>
            <a:ext cx="7295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</a:rPr>
              <a:t>The effect of </a:t>
            </a:r>
            <a:r>
              <a:rPr lang="en-US" sz="3200" i="1" dirty="0">
                <a:solidFill>
                  <a:schemeClr val="accent3"/>
                </a:solidFill>
              </a:rPr>
              <a:t>X</a:t>
            </a:r>
            <a:r>
              <a:rPr lang="en-US" sz="3200" i="1" baseline="-25000" dirty="0">
                <a:solidFill>
                  <a:schemeClr val="accent3"/>
                </a:solidFill>
              </a:rPr>
              <a:t>1</a:t>
            </a:r>
            <a:r>
              <a:rPr lang="en-US" sz="3200" dirty="0">
                <a:solidFill>
                  <a:schemeClr val="accent3"/>
                </a:solidFill>
              </a:rPr>
              <a:t> depends on the value of </a:t>
            </a:r>
            <a:r>
              <a:rPr lang="en-US" sz="3200" i="1" dirty="0">
                <a:solidFill>
                  <a:schemeClr val="accent3"/>
                </a:solidFill>
              </a:rPr>
              <a:t>X</a:t>
            </a:r>
            <a:r>
              <a:rPr lang="en-US" sz="3200" i="1" baseline="-25000" dirty="0">
                <a:solidFill>
                  <a:schemeClr val="accent3"/>
                </a:solidFill>
              </a:rPr>
              <a:t>1</a:t>
            </a:r>
            <a:endParaRPr lang="en-US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00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C5EF-04C6-9843-A223-3160AD473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181493" cy="1123706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Polynomial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719286-3927-5345-9EDE-377E000F0A2F}"/>
                  </a:ext>
                </a:extLst>
              </p:cNvPr>
              <p:cNvSpPr txBox="1"/>
              <p:nvPr/>
            </p:nvSpPr>
            <p:spPr>
              <a:xfrm>
                <a:off x="838198" y="1414184"/>
                <a:ext cx="3653821" cy="442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719286-3927-5345-9EDE-377E000F0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1414184"/>
                <a:ext cx="3653821" cy="442429"/>
              </a:xfrm>
              <a:prstGeom prst="rect">
                <a:avLst/>
              </a:prstGeom>
              <a:blipFill>
                <a:blip r:embed="rId3"/>
                <a:stretch>
                  <a:fillRect l="-1730" t="-194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65CE1F-9663-3845-BA9D-773D249B1EEF}"/>
                  </a:ext>
                </a:extLst>
              </p:cNvPr>
              <p:cNvSpPr txBox="1"/>
              <p:nvPr/>
            </p:nvSpPr>
            <p:spPr>
              <a:xfrm>
                <a:off x="838198" y="2537890"/>
                <a:ext cx="36108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Effect</m:t>
                      </m:r>
                      <m:r>
                        <a:rPr lang="en-US" sz="2800" b="0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800" b="0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=1+4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65CE1F-9663-3845-BA9D-773D249B1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2537890"/>
                <a:ext cx="3610860" cy="430887"/>
              </a:xfrm>
              <a:prstGeom prst="rect">
                <a:avLst/>
              </a:prstGeom>
              <a:blipFill>
                <a:blip r:embed="rId4"/>
                <a:stretch>
                  <a:fillRect l="-702" t="-8571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63FB14BC-61E7-1B43-AA89-502E8D446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4498" y="1856613"/>
            <a:ext cx="3075194" cy="279563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FDD17F-3547-3647-B8B6-A8782C465FDD}"/>
              </a:ext>
            </a:extLst>
          </p:cNvPr>
          <p:cNvCxnSpPr>
            <a:cxnSpLocks/>
          </p:cNvCxnSpPr>
          <p:nvPr/>
        </p:nvCxnSpPr>
        <p:spPr>
          <a:xfrm>
            <a:off x="5034865" y="2753333"/>
            <a:ext cx="2676575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77FC1B6-3DBA-EA41-90A9-136584892A73}"/>
              </a:ext>
            </a:extLst>
          </p:cNvPr>
          <p:cNvSpPr txBox="1"/>
          <p:nvPr/>
        </p:nvSpPr>
        <p:spPr>
          <a:xfrm>
            <a:off x="838198" y="3387741"/>
            <a:ext cx="6519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To find the min/max point (min in this case)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823DB7-8011-6F41-B83B-260F690AAADE}"/>
              </a:ext>
            </a:extLst>
          </p:cNvPr>
          <p:cNvSpPr txBox="1"/>
          <p:nvPr/>
        </p:nvSpPr>
        <p:spPr>
          <a:xfrm>
            <a:off x="1131417" y="3959746"/>
            <a:ext cx="65800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Set it equal to zero (the min/max is where the effect of X is zero)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Solve for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05F004-24C6-594E-B719-0B24C9F8D1CE}"/>
                  </a:ext>
                </a:extLst>
              </p:cNvPr>
              <p:cNvSpPr txBox="1"/>
              <p:nvPr/>
            </p:nvSpPr>
            <p:spPr>
              <a:xfrm>
                <a:off x="1131417" y="5816764"/>
                <a:ext cx="20250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0=1+4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F05F004-24C6-594E-B719-0B24C9F8D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417" y="5816764"/>
                <a:ext cx="2025042" cy="430887"/>
              </a:xfrm>
              <a:prstGeom prst="rect">
                <a:avLst/>
              </a:prstGeom>
              <a:blipFill>
                <a:blip r:embed="rId6"/>
                <a:stretch>
                  <a:fillRect l="-3106" t="-5714" r="-621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D63575-0B93-8E4C-841F-553BE06737D8}"/>
                  </a:ext>
                </a:extLst>
              </p:cNvPr>
              <p:cNvSpPr txBox="1"/>
              <p:nvPr/>
            </p:nvSpPr>
            <p:spPr>
              <a:xfrm>
                <a:off x="4606129" y="5816764"/>
                <a:ext cx="166673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−1=4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D63575-0B93-8E4C-841F-553BE0673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129" y="5816764"/>
                <a:ext cx="1666738" cy="430887"/>
              </a:xfrm>
              <a:prstGeom prst="rect">
                <a:avLst/>
              </a:prstGeom>
              <a:blipFill>
                <a:blip r:embed="rId7"/>
                <a:stretch>
                  <a:fillRect l="-758" t="-5714" r="-758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745981-CF7E-8341-9AE7-175B91CB9366}"/>
                  </a:ext>
                </a:extLst>
              </p:cNvPr>
              <p:cNvSpPr txBox="1"/>
              <p:nvPr/>
            </p:nvSpPr>
            <p:spPr>
              <a:xfrm>
                <a:off x="7866060" y="5628891"/>
                <a:ext cx="1428019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745981-CF7E-8341-9AE7-175B91CB93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060" y="5628891"/>
                <a:ext cx="1428019" cy="806631"/>
              </a:xfrm>
              <a:prstGeom prst="rect">
                <a:avLst/>
              </a:prstGeom>
              <a:blipFill>
                <a:blip r:embed="rId8"/>
                <a:stretch>
                  <a:fillRect r="-877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BFB20B-AF8D-0A42-9FB5-2C5EB1141986}"/>
              </a:ext>
            </a:extLst>
          </p:cNvPr>
          <p:cNvCxnSpPr/>
          <p:nvPr/>
        </p:nvCxnSpPr>
        <p:spPr>
          <a:xfrm>
            <a:off x="3403600" y="6032207"/>
            <a:ext cx="436880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777994-5825-9943-B8B4-A1336937FB73}"/>
              </a:ext>
            </a:extLst>
          </p:cNvPr>
          <p:cNvCxnSpPr/>
          <p:nvPr/>
        </p:nvCxnSpPr>
        <p:spPr>
          <a:xfrm>
            <a:off x="6807200" y="6004858"/>
            <a:ext cx="436880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40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5862</TotalTime>
  <Words>2476</Words>
  <Application>Microsoft Macintosh PowerPoint</Application>
  <PresentationFormat>Widescreen</PresentationFormat>
  <Paragraphs>368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Georgia</vt:lpstr>
      <vt:lpstr>Office Theme</vt:lpstr>
      <vt:lpstr>Nonlinear Relationships</vt:lpstr>
      <vt:lpstr>What is meant by “nonlinear”?</vt:lpstr>
      <vt:lpstr>Two examples of nonlinear relations</vt:lpstr>
      <vt:lpstr>Example of questions we can answer in these situations</vt:lpstr>
      <vt:lpstr>How do we know if there is a nonlinear effect?</vt:lpstr>
      <vt:lpstr>Two Approaches</vt:lpstr>
      <vt:lpstr>Polynomial Regression</vt:lpstr>
      <vt:lpstr>Polynomial Regression</vt:lpstr>
      <vt:lpstr>Polynomial Regression</vt:lpstr>
      <vt:lpstr>Polynomial Regression</vt:lpstr>
      <vt:lpstr>Polynomial Regression</vt:lpstr>
      <vt:lpstr>Spline Regression</vt:lpstr>
      <vt:lpstr>Spline Regression</vt:lpstr>
      <vt:lpstr>Spline Regression</vt:lpstr>
      <vt:lpstr>Polynomial and Spline</vt:lpstr>
      <vt:lpstr>Polynomial and Spline</vt:lpstr>
      <vt:lpstr>Monotonic Transformations</vt:lpstr>
      <vt:lpstr>Monotonic Transformations</vt:lpstr>
      <vt:lpstr>Log Transformations</vt:lpstr>
      <vt:lpstr>Additional Resources!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&amp; Design II</dc:title>
  <dc:creator>Tyson Barrett</dc:creator>
  <cp:lastModifiedBy>Tyson Barrett</cp:lastModifiedBy>
  <cp:revision>550</cp:revision>
  <cp:lastPrinted>2018-07-23T23:24:52Z</cp:lastPrinted>
  <dcterms:created xsi:type="dcterms:W3CDTF">2018-05-22T23:14:05Z</dcterms:created>
  <dcterms:modified xsi:type="dcterms:W3CDTF">2020-07-06T21:39:51Z</dcterms:modified>
</cp:coreProperties>
</file>